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4"/>
  </p:notesMasterIdLst>
  <p:sldIdLst>
    <p:sldId id="480" r:id="rId2"/>
    <p:sldId id="867" r:id="rId3"/>
    <p:sldId id="486" r:id="rId4"/>
    <p:sldId id="860" r:id="rId5"/>
    <p:sldId id="916" r:id="rId6"/>
    <p:sldId id="917" r:id="rId7"/>
    <p:sldId id="918" r:id="rId8"/>
    <p:sldId id="919" r:id="rId9"/>
    <p:sldId id="861" r:id="rId10"/>
    <p:sldId id="863" r:id="rId11"/>
    <p:sldId id="862" r:id="rId12"/>
    <p:sldId id="484" r:id="rId13"/>
    <p:sldId id="864" r:id="rId14"/>
    <p:sldId id="271" r:id="rId15"/>
    <p:sldId id="278" r:id="rId16"/>
    <p:sldId id="279" r:id="rId17"/>
    <p:sldId id="280" r:id="rId18"/>
    <p:sldId id="304" r:id="rId19"/>
    <p:sldId id="879" r:id="rId20"/>
    <p:sldId id="261" r:id="rId21"/>
    <p:sldId id="892" r:id="rId22"/>
    <p:sldId id="264" r:id="rId23"/>
    <p:sldId id="265" r:id="rId24"/>
    <p:sldId id="269" r:id="rId25"/>
    <p:sldId id="880" r:id="rId26"/>
    <p:sldId id="893" r:id="rId27"/>
    <p:sldId id="299" r:id="rId28"/>
    <p:sldId id="300" r:id="rId29"/>
    <p:sldId id="301" r:id="rId30"/>
    <p:sldId id="866" r:id="rId31"/>
    <p:sldId id="894" r:id="rId32"/>
    <p:sldId id="870" r:id="rId33"/>
    <p:sldId id="871" r:id="rId34"/>
    <p:sldId id="872" r:id="rId35"/>
    <p:sldId id="305" r:id="rId36"/>
    <p:sldId id="306" r:id="rId37"/>
    <p:sldId id="307" r:id="rId38"/>
    <p:sldId id="303" r:id="rId39"/>
    <p:sldId id="895" r:id="rId40"/>
    <p:sldId id="896" r:id="rId41"/>
    <p:sldId id="897" r:id="rId42"/>
    <p:sldId id="874" r:id="rId43"/>
    <p:sldId id="309" r:id="rId44"/>
    <p:sldId id="310" r:id="rId45"/>
    <p:sldId id="311" r:id="rId46"/>
    <p:sldId id="898" r:id="rId47"/>
    <p:sldId id="899" r:id="rId48"/>
    <p:sldId id="312" r:id="rId49"/>
    <p:sldId id="313" r:id="rId50"/>
    <p:sldId id="900" r:id="rId51"/>
    <p:sldId id="901" r:id="rId52"/>
    <p:sldId id="314" r:id="rId53"/>
    <p:sldId id="902" r:id="rId54"/>
    <p:sldId id="315" r:id="rId55"/>
    <p:sldId id="903" r:id="rId56"/>
    <p:sldId id="295" r:id="rId57"/>
    <p:sldId id="296" r:id="rId58"/>
    <p:sldId id="297" r:id="rId59"/>
    <p:sldId id="873" r:id="rId60"/>
    <p:sldId id="317" r:id="rId61"/>
    <p:sldId id="318" r:id="rId62"/>
    <p:sldId id="319" r:id="rId63"/>
    <p:sldId id="904" r:id="rId64"/>
    <p:sldId id="905" r:id="rId65"/>
    <p:sldId id="321" r:id="rId66"/>
    <p:sldId id="322" r:id="rId67"/>
    <p:sldId id="323" r:id="rId68"/>
    <p:sldId id="875" r:id="rId69"/>
    <p:sldId id="325" r:id="rId70"/>
    <p:sldId id="326" r:id="rId71"/>
    <p:sldId id="906" r:id="rId72"/>
    <p:sldId id="330" r:id="rId73"/>
    <p:sldId id="327" r:id="rId74"/>
    <p:sldId id="328" r:id="rId75"/>
    <p:sldId id="907" r:id="rId76"/>
    <p:sldId id="908" r:id="rId77"/>
    <p:sldId id="909" r:id="rId78"/>
    <p:sldId id="910" r:id="rId79"/>
    <p:sldId id="911" r:id="rId80"/>
    <p:sldId id="912" r:id="rId81"/>
    <p:sldId id="329" r:id="rId82"/>
    <p:sldId id="876" r:id="rId83"/>
    <p:sldId id="331" r:id="rId84"/>
    <p:sldId id="332" r:id="rId85"/>
    <p:sldId id="340" r:id="rId86"/>
    <p:sldId id="913" r:id="rId87"/>
    <p:sldId id="333" r:id="rId88"/>
    <p:sldId id="914" r:id="rId89"/>
    <p:sldId id="915" r:id="rId90"/>
    <p:sldId id="344" r:id="rId91"/>
    <p:sldId id="345" r:id="rId92"/>
    <p:sldId id="346" r:id="rId93"/>
    <p:sldId id="347" r:id="rId94"/>
    <p:sldId id="348" r:id="rId95"/>
    <p:sldId id="349" r:id="rId96"/>
    <p:sldId id="877" r:id="rId97"/>
    <p:sldId id="341" r:id="rId98"/>
    <p:sldId id="342" r:id="rId99"/>
    <p:sldId id="343" r:id="rId100"/>
    <p:sldId id="270" r:id="rId101"/>
    <p:sldId id="882" r:id="rId102"/>
    <p:sldId id="272" r:id="rId103"/>
    <p:sldId id="273" r:id="rId104"/>
    <p:sldId id="274" r:id="rId105"/>
    <p:sldId id="275" r:id="rId106"/>
    <p:sldId id="276" r:id="rId107"/>
    <p:sldId id="277" r:id="rId108"/>
    <p:sldId id="883" r:id="rId109"/>
    <p:sldId id="884" r:id="rId110"/>
    <p:sldId id="885" r:id="rId111"/>
    <p:sldId id="281" r:id="rId112"/>
    <p:sldId id="282" r:id="rId113"/>
    <p:sldId id="283" r:id="rId114"/>
    <p:sldId id="284" r:id="rId115"/>
    <p:sldId id="285" r:id="rId116"/>
    <p:sldId id="286" r:id="rId117"/>
    <p:sldId id="287" r:id="rId118"/>
    <p:sldId id="288" r:id="rId119"/>
    <p:sldId id="289" r:id="rId120"/>
    <p:sldId id="290" r:id="rId121"/>
    <p:sldId id="291" r:id="rId122"/>
    <p:sldId id="292" r:id="rId123"/>
    <p:sldId id="293" r:id="rId124"/>
    <p:sldId id="350" r:id="rId125"/>
    <p:sldId id="334" r:id="rId126"/>
    <p:sldId id="335" r:id="rId127"/>
    <p:sldId id="336" r:id="rId128"/>
    <p:sldId id="351" r:id="rId129"/>
    <p:sldId id="352" r:id="rId130"/>
    <p:sldId id="353" r:id="rId131"/>
    <p:sldId id="886" r:id="rId132"/>
    <p:sldId id="887" r:id="rId133"/>
    <p:sldId id="888" r:id="rId134"/>
    <p:sldId id="889" r:id="rId135"/>
    <p:sldId id="890" r:id="rId136"/>
    <p:sldId id="891" r:id="rId137"/>
    <p:sldId id="360" r:id="rId138"/>
    <p:sldId id="361" r:id="rId139"/>
    <p:sldId id="362" r:id="rId140"/>
    <p:sldId id="363" r:id="rId141"/>
    <p:sldId id="364" r:id="rId142"/>
    <p:sldId id="365" r:id="rId143"/>
    <p:sldId id="366" r:id="rId144"/>
    <p:sldId id="367" r:id="rId145"/>
    <p:sldId id="368" r:id="rId146"/>
    <p:sldId id="369" r:id="rId147"/>
    <p:sldId id="370" r:id="rId148"/>
    <p:sldId id="371" r:id="rId149"/>
    <p:sldId id="372" r:id="rId150"/>
    <p:sldId id="373" r:id="rId151"/>
    <p:sldId id="374" r:id="rId152"/>
    <p:sldId id="375" r:id="rId153"/>
    <p:sldId id="376" r:id="rId154"/>
    <p:sldId id="377" r:id="rId155"/>
    <p:sldId id="378" r:id="rId156"/>
    <p:sldId id="379" r:id="rId157"/>
    <p:sldId id="380" r:id="rId158"/>
    <p:sldId id="381" r:id="rId159"/>
    <p:sldId id="382" r:id="rId160"/>
    <p:sldId id="383" r:id="rId161"/>
    <p:sldId id="384" r:id="rId162"/>
    <p:sldId id="385" r:id="rId163"/>
    <p:sldId id="386" r:id="rId164"/>
    <p:sldId id="387" r:id="rId165"/>
    <p:sldId id="388" r:id="rId166"/>
    <p:sldId id="389" r:id="rId167"/>
    <p:sldId id="390" r:id="rId168"/>
    <p:sldId id="391" r:id="rId169"/>
    <p:sldId id="392" r:id="rId170"/>
    <p:sldId id="393" r:id="rId171"/>
    <p:sldId id="394" r:id="rId172"/>
    <p:sldId id="395" r:id="rId173"/>
    <p:sldId id="396" r:id="rId174"/>
    <p:sldId id="397" r:id="rId175"/>
    <p:sldId id="878" r:id="rId176"/>
    <p:sldId id="354" r:id="rId177"/>
    <p:sldId id="355" r:id="rId178"/>
    <p:sldId id="356" r:id="rId179"/>
    <p:sldId id="357" r:id="rId180"/>
    <p:sldId id="358" r:id="rId181"/>
    <p:sldId id="359" r:id="rId182"/>
    <p:sldId id="865" r:id="rId18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5"/>
      <p:bold r:id="rId186"/>
      <p:italic r:id="rId187"/>
      <p:boldItalic r:id="rId188"/>
    </p:embeddedFont>
    <p:embeddedFont>
      <p:font typeface="Gill Sans" panose="020B0604020202020204" charset="0"/>
      <p:regular r:id="rId189"/>
      <p:bold r:id="rId190"/>
    </p:embeddedFont>
    <p:embeddedFont>
      <p:font typeface="Lato" panose="020F0502020204030203" pitchFamily="34" charset="0"/>
      <p:regular r:id="rId191"/>
      <p:bold r:id="rId192"/>
      <p:italic r:id="rId193"/>
      <p:boldItalic r:id="rId194"/>
    </p:embeddedFont>
    <p:embeddedFont>
      <p:font typeface="Raleway" pitchFamily="2" charset="0"/>
      <p:regular r:id="rId195"/>
      <p:bold r:id="rId196"/>
      <p:italic r:id="rId197"/>
      <p:boldItalic r:id="rId1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002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0480" autoAdjust="0"/>
  </p:normalViewPr>
  <p:slideViewPr>
    <p:cSldViewPr snapToGrid="0" snapToObjects="1">
      <p:cViewPr varScale="1">
        <p:scale>
          <a:sx n="81" d="100"/>
          <a:sy n="81" d="100"/>
        </p:scale>
        <p:origin x="15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font" Target="fonts/font7.fntdata"/><Relationship Id="rId196" Type="http://schemas.openxmlformats.org/officeDocument/2006/relationships/font" Target="fonts/font12.fntdata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font" Target="fonts/font8.fntdata"/><Relationship Id="rId197" Type="http://schemas.openxmlformats.org/officeDocument/2006/relationships/font" Target="fonts/font13.fntdata"/><Relationship Id="rId201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14.fntdata"/><Relationship Id="rId172" Type="http://schemas.openxmlformats.org/officeDocument/2006/relationships/slide" Target="slides/slide171.xml"/><Relationship Id="rId193" Type="http://schemas.openxmlformats.org/officeDocument/2006/relationships/font" Target="fonts/font9.fntdata"/><Relationship Id="rId202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font" Target="fonts/font10.fntdata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notesMaster" Target="notesMasters/notesMaster1.xml"/><Relationship Id="rId189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font" Target="fonts/font11.fntdata"/><Relationship Id="rId190" Type="http://schemas.openxmlformats.org/officeDocument/2006/relationships/font" Target="fonts/font6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EE6B5-3520-4279-B2C3-C4FB512C9C0D}" type="doc">
      <dgm:prSet loTypeId="urn:diagrams.loki3.com/Bracket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89B8926-BC65-44FE-A531-648251308753}">
      <dgm:prSet phldrT="[Text]"/>
      <dgm:spPr/>
      <dgm:t>
        <a:bodyPr/>
        <a:lstStyle/>
        <a:p>
          <a:r>
            <a:rPr lang="en-US" dirty="0"/>
            <a:t>Base Image</a:t>
          </a:r>
        </a:p>
      </dgm:t>
    </dgm:pt>
    <dgm:pt modelId="{B4AC7FFF-E280-4741-BDB2-7B09F6800327}" type="parTrans" cxnId="{1D7D4A54-D1C9-4166-A645-8E421153862E}">
      <dgm:prSet/>
      <dgm:spPr/>
      <dgm:t>
        <a:bodyPr/>
        <a:lstStyle/>
        <a:p>
          <a:endParaRPr lang="en-US"/>
        </a:p>
      </dgm:t>
    </dgm:pt>
    <dgm:pt modelId="{6A35FE61-3EF7-4A54-AD0F-0602968548F8}" type="sibTrans" cxnId="{1D7D4A54-D1C9-4166-A645-8E421153862E}">
      <dgm:prSet/>
      <dgm:spPr/>
      <dgm:t>
        <a:bodyPr/>
        <a:lstStyle/>
        <a:p>
          <a:endParaRPr lang="en-US"/>
        </a:p>
      </dgm:t>
    </dgm:pt>
    <dgm:pt modelId="{DF9C2098-B8A6-4BB9-8319-4B9796C25CD6}">
      <dgm:prSet phldrT="[Text]"/>
      <dgm:spPr/>
      <dgm:t>
        <a:bodyPr/>
        <a:lstStyle/>
        <a:p>
          <a:r>
            <a:rPr lang="en-US" dirty="0"/>
            <a:t>Dependencies</a:t>
          </a:r>
        </a:p>
      </dgm:t>
    </dgm:pt>
    <dgm:pt modelId="{5C141828-163A-496B-8EFA-9E51A3585AE9}" type="parTrans" cxnId="{EA320925-5145-457E-BDA1-DA6F3E6184ED}">
      <dgm:prSet/>
      <dgm:spPr/>
      <dgm:t>
        <a:bodyPr/>
        <a:lstStyle/>
        <a:p>
          <a:endParaRPr lang="en-US"/>
        </a:p>
      </dgm:t>
    </dgm:pt>
    <dgm:pt modelId="{7C99AD5D-6F26-4FC5-ABAC-83C1E3224B9E}" type="sibTrans" cxnId="{EA320925-5145-457E-BDA1-DA6F3E6184ED}">
      <dgm:prSet/>
      <dgm:spPr/>
      <dgm:t>
        <a:bodyPr/>
        <a:lstStyle/>
        <a:p>
          <a:endParaRPr lang="en-US"/>
        </a:p>
      </dgm:t>
    </dgm:pt>
    <dgm:pt modelId="{04C1E28A-69BA-40A4-BF46-51B1C15C2A3C}">
      <dgm:prSet phldrT="[Text]"/>
      <dgm:spPr/>
      <dgm:t>
        <a:bodyPr/>
        <a:lstStyle/>
        <a:p>
          <a:r>
            <a:rPr lang="en-US" dirty="0"/>
            <a:t>Container Layer</a:t>
          </a:r>
        </a:p>
      </dgm:t>
    </dgm:pt>
    <dgm:pt modelId="{24C5B4BC-3A66-47C5-9A75-2BBCE0E487F2}" type="parTrans" cxnId="{664651C6-F770-4CDC-8172-10EEDFD2D07B}">
      <dgm:prSet/>
      <dgm:spPr/>
      <dgm:t>
        <a:bodyPr/>
        <a:lstStyle/>
        <a:p>
          <a:endParaRPr lang="en-US"/>
        </a:p>
      </dgm:t>
    </dgm:pt>
    <dgm:pt modelId="{AB64D19D-74A7-4647-B679-E42E2610D41A}" type="sibTrans" cxnId="{664651C6-F770-4CDC-8172-10EEDFD2D07B}">
      <dgm:prSet/>
      <dgm:spPr/>
      <dgm:t>
        <a:bodyPr/>
        <a:lstStyle/>
        <a:p>
          <a:endParaRPr lang="en-US"/>
        </a:p>
      </dgm:t>
    </dgm:pt>
    <dgm:pt modelId="{D568ABEB-137F-4D08-83F9-15ECDDA8FA61}">
      <dgm:prSet phldrT="[Text]"/>
      <dgm:spPr/>
      <dgm:t>
        <a:bodyPr/>
        <a:lstStyle/>
        <a:p>
          <a:r>
            <a:rPr lang="en-US" dirty="0"/>
            <a:t>Commands</a:t>
          </a:r>
        </a:p>
      </dgm:t>
    </dgm:pt>
    <dgm:pt modelId="{5CA4A82E-B1FC-4991-81D1-112DDD218EC1}" type="parTrans" cxnId="{CCB8BF43-10BB-49BE-BDBB-AFC10C6BE68A}">
      <dgm:prSet/>
      <dgm:spPr/>
      <dgm:t>
        <a:bodyPr/>
        <a:lstStyle/>
        <a:p>
          <a:endParaRPr lang="en-US"/>
        </a:p>
      </dgm:t>
    </dgm:pt>
    <dgm:pt modelId="{E478FC73-F6FE-4E4A-9011-6799EE0777BB}" type="sibTrans" cxnId="{CCB8BF43-10BB-49BE-BDBB-AFC10C6BE68A}">
      <dgm:prSet/>
      <dgm:spPr/>
      <dgm:t>
        <a:bodyPr/>
        <a:lstStyle/>
        <a:p>
          <a:endParaRPr lang="en-US"/>
        </a:p>
      </dgm:t>
    </dgm:pt>
    <dgm:pt modelId="{B87FEBFC-2DAB-42EC-8638-D9B696362447}">
      <dgm:prSet phldrT="[Text]"/>
      <dgm:spPr/>
      <dgm:t>
        <a:bodyPr/>
        <a:lstStyle/>
        <a:p>
          <a:r>
            <a:rPr lang="en-US" dirty="0" err="1"/>
            <a:t>Entrypoint</a:t>
          </a:r>
          <a:r>
            <a:rPr lang="en-US" dirty="0"/>
            <a:t>/Start commands</a:t>
          </a:r>
        </a:p>
      </dgm:t>
    </dgm:pt>
    <dgm:pt modelId="{1DC9422B-D15B-4E50-AD90-610D460B90EE}" type="parTrans" cxnId="{08A1590E-BAE1-403D-A7CC-E892BF89E826}">
      <dgm:prSet/>
      <dgm:spPr/>
      <dgm:t>
        <a:bodyPr/>
        <a:lstStyle/>
        <a:p>
          <a:endParaRPr lang="en-US"/>
        </a:p>
      </dgm:t>
    </dgm:pt>
    <dgm:pt modelId="{3806680F-D4F2-4644-88F6-A16E5F0972DC}" type="sibTrans" cxnId="{08A1590E-BAE1-403D-A7CC-E892BF89E826}">
      <dgm:prSet/>
      <dgm:spPr/>
      <dgm:t>
        <a:bodyPr/>
        <a:lstStyle/>
        <a:p>
          <a:endParaRPr lang="en-US"/>
        </a:p>
      </dgm:t>
    </dgm:pt>
    <dgm:pt modelId="{02A05A4D-5500-458B-B7F2-6028CE6FC607}">
      <dgm:prSet phldrT="[Text]"/>
      <dgm:spPr/>
      <dgm:t>
        <a:bodyPr/>
        <a:lstStyle/>
        <a:p>
          <a:r>
            <a:rPr lang="en-US" dirty="0"/>
            <a:t>Ports</a:t>
          </a:r>
        </a:p>
      </dgm:t>
    </dgm:pt>
    <dgm:pt modelId="{332320D4-DD4A-4BB2-BF00-3F05E7E61DCF}" type="parTrans" cxnId="{509364A3-2816-47C0-8260-89C56FEF218B}">
      <dgm:prSet/>
      <dgm:spPr/>
      <dgm:t>
        <a:bodyPr/>
        <a:lstStyle/>
        <a:p>
          <a:endParaRPr lang="en-US"/>
        </a:p>
      </dgm:t>
    </dgm:pt>
    <dgm:pt modelId="{C2CD8786-1333-4389-A565-24FA145D88D1}" type="sibTrans" cxnId="{509364A3-2816-47C0-8260-89C56FEF218B}">
      <dgm:prSet/>
      <dgm:spPr/>
      <dgm:t>
        <a:bodyPr/>
        <a:lstStyle/>
        <a:p>
          <a:endParaRPr lang="en-US"/>
        </a:p>
      </dgm:t>
    </dgm:pt>
    <dgm:pt modelId="{F30A7A16-4CDC-473B-9EC6-BEDAED6C468F}">
      <dgm:prSet phldrT="[Text]"/>
      <dgm:spPr/>
      <dgm:t>
        <a:bodyPr/>
        <a:lstStyle/>
        <a:p>
          <a:r>
            <a:rPr lang="en-US" dirty="0"/>
            <a:t>FROM </a:t>
          </a:r>
          <a:r>
            <a:rPr lang="en-US" dirty="0" err="1"/>
            <a:t>ubuntu:latest</a:t>
          </a:r>
          <a:endParaRPr lang="en-US" dirty="0"/>
        </a:p>
      </dgm:t>
    </dgm:pt>
    <dgm:pt modelId="{DC8A5464-6383-41F8-BAF1-CF613947C12C}" type="parTrans" cxnId="{0E321E25-3B83-4804-85E3-9F60D5C5A6D0}">
      <dgm:prSet/>
      <dgm:spPr/>
      <dgm:t>
        <a:bodyPr/>
        <a:lstStyle/>
        <a:p>
          <a:endParaRPr lang="en-US"/>
        </a:p>
      </dgm:t>
    </dgm:pt>
    <dgm:pt modelId="{5D2630E6-EAE8-4FD9-963B-C610C677ED2F}" type="sibTrans" cxnId="{0E321E25-3B83-4804-85E3-9F60D5C5A6D0}">
      <dgm:prSet/>
      <dgm:spPr/>
      <dgm:t>
        <a:bodyPr/>
        <a:lstStyle/>
        <a:p>
          <a:endParaRPr lang="en-US"/>
        </a:p>
      </dgm:t>
    </dgm:pt>
    <dgm:pt modelId="{646AD3E1-A353-4E6D-AFDC-8378278F12B5}">
      <dgm:prSet phldrT="[Text]"/>
      <dgm:spPr/>
      <dgm:t>
        <a:bodyPr/>
        <a:lstStyle/>
        <a:p>
          <a:r>
            <a:rPr lang="en-US" dirty="0"/>
            <a:t>apt-get install -y git </a:t>
          </a:r>
          <a:r>
            <a:rPr lang="en-US" dirty="0" err="1"/>
            <a:t>cmake</a:t>
          </a:r>
          <a:r>
            <a:rPr lang="en-US" dirty="0"/>
            <a:t> python3 …</a:t>
          </a:r>
        </a:p>
      </dgm:t>
    </dgm:pt>
    <dgm:pt modelId="{B45C14F7-0892-49B3-B5F0-770F9CD580D4}" type="parTrans" cxnId="{06AB6B67-9E26-4B94-B98C-FC8D448CF0ED}">
      <dgm:prSet/>
      <dgm:spPr/>
      <dgm:t>
        <a:bodyPr/>
        <a:lstStyle/>
        <a:p>
          <a:endParaRPr lang="en-US"/>
        </a:p>
      </dgm:t>
    </dgm:pt>
    <dgm:pt modelId="{7513C08B-3120-48F7-98C6-6DA310679F59}" type="sibTrans" cxnId="{06AB6B67-9E26-4B94-B98C-FC8D448CF0ED}">
      <dgm:prSet/>
      <dgm:spPr/>
      <dgm:t>
        <a:bodyPr/>
        <a:lstStyle/>
        <a:p>
          <a:endParaRPr lang="en-US"/>
        </a:p>
      </dgm:t>
    </dgm:pt>
    <dgm:pt modelId="{87850307-B465-4D66-B7A6-C50DD383B2A1}">
      <dgm:prSet phldrT="[Text]"/>
      <dgm:spPr/>
      <dgm:t>
        <a:bodyPr/>
        <a:lstStyle/>
        <a:p>
          <a:r>
            <a:rPr lang="en-US" dirty="0"/>
            <a:t>EXPOSE 3000</a:t>
          </a:r>
        </a:p>
      </dgm:t>
    </dgm:pt>
    <dgm:pt modelId="{39732280-09F8-43D3-A359-BC3F5AC91D3D}" type="parTrans" cxnId="{B10785A2-EEA4-4413-8230-D4E55F470519}">
      <dgm:prSet/>
      <dgm:spPr/>
      <dgm:t>
        <a:bodyPr/>
        <a:lstStyle/>
        <a:p>
          <a:endParaRPr lang="en-US"/>
        </a:p>
      </dgm:t>
    </dgm:pt>
    <dgm:pt modelId="{5843BF4A-9D35-4388-B306-6F9296BA5E52}" type="sibTrans" cxnId="{B10785A2-EEA4-4413-8230-D4E55F470519}">
      <dgm:prSet/>
      <dgm:spPr/>
      <dgm:t>
        <a:bodyPr/>
        <a:lstStyle/>
        <a:p>
          <a:endParaRPr lang="en-US"/>
        </a:p>
      </dgm:t>
    </dgm:pt>
    <dgm:pt modelId="{DA68D642-1D20-40A6-9670-58EDA3137B9B}">
      <dgm:prSet phldrT="[Text]"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mkdir</a:t>
          </a:r>
          <a:r>
            <a:rPr lang="en-US" dirty="0"/>
            <a:t> /software</a:t>
          </a:r>
        </a:p>
      </dgm:t>
    </dgm:pt>
    <dgm:pt modelId="{DC202C6A-2747-49A7-AFCF-59B02E488749}" type="parTrans" cxnId="{38833326-973F-44B4-B686-BC2EC2634BD6}">
      <dgm:prSet/>
      <dgm:spPr/>
      <dgm:t>
        <a:bodyPr/>
        <a:lstStyle/>
        <a:p>
          <a:endParaRPr lang="en-US"/>
        </a:p>
      </dgm:t>
    </dgm:pt>
    <dgm:pt modelId="{5038F9B2-AF72-4CAA-93DC-77F4C3A6B43B}" type="sibTrans" cxnId="{38833326-973F-44B4-B686-BC2EC2634BD6}">
      <dgm:prSet/>
      <dgm:spPr/>
      <dgm:t>
        <a:bodyPr/>
        <a:lstStyle/>
        <a:p>
          <a:endParaRPr lang="en-US"/>
        </a:p>
      </dgm:t>
    </dgm:pt>
    <dgm:pt modelId="{AC3254DB-D065-48EA-B484-0CE56A0C7EBF}">
      <dgm:prSet phldrT="[Text]"/>
      <dgm:spPr/>
      <dgm:t>
        <a:bodyPr/>
        <a:lstStyle/>
        <a:p>
          <a:r>
            <a:rPr lang="en-US" dirty="0"/>
            <a:t>RUN rm -r /</a:t>
          </a:r>
          <a:r>
            <a:rPr lang="en-US" dirty="0" err="1"/>
            <a:t>tmp</a:t>
          </a:r>
          <a:endParaRPr lang="en-US" dirty="0"/>
        </a:p>
      </dgm:t>
    </dgm:pt>
    <dgm:pt modelId="{FE5D4AE4-7CEB-4ED3-926F-2D0C654A3D20}" type="parTrans" cxnId="{1F90CC69-CEFB-4FDD-A62C-C4B1499ABB2A}">
      <dgm:prSet/>
      <dgm:spPr/>
      <dgm:t>
        <a:bodyPr/>
        <a:lstStyle/>
        <a:p>
          <a:endParaRPr lang="en-US"/>
        </a:p>
      </dgm:t>
    </dgm:pt>
    <dgm:pt modelId="{E81F0120-5E8E-40C4-9A9B-93ADFD13A5EA}" type="sibTrans" cxnId="{1F90CC69-CEFB-4FDD-A62C-C4B1499ABB2A}">
      <dgm:prSet/>
      <dgm:spPr/>
      <dgm:t>
        <a:bodyPr/>
        <a:lstStyle/>
        <a:p>
          <a:endParaRPr lang="en-US"/>
        </a:p>
      </dgm:t>
    </dgm:pt>
    <dgm:pt modelId="{F418F768-49E9-43F9-B7A0-A00EDF51F42B}">
      <dgm:prSet phldrT="[Text]"/>
      <dgm:spPr/>
      <dgm:t>
        <a:bodyPr/>
        <a:lstStyle/>
        <a:p>
          <a:r>
            <a:rPr lang="en-US" dirty="0"/>
            <a:t>ENTRYPOINT ["./run.sh"]</a:t>
          </a:r>
        </a:p>
      </dgm:t>
    </dgm:pt>
    <dgm:pt modelId="{BE049EC9-7DDD-482E-8820-DFC64DA50EA9}" type="parTrans" cxnId="{534A61CB-A78C-4186-8CE3-67438C84F3B5}">
      <dgm:prSet/>
      <dgm:spPr/>
      <dgm:t>
        <a:bodyPr/>
        <a:lstStyle/>
        <a:p>
          <a:endParaRPr lang="en-US"/>
        </a:p>
      </dgm:t>
    </dgm:pt>
    <dgm:pt modelId="{31D13CCE-F3F4-4BE2-828A-AD1181FFDAE0}" type="sibTrans" cxnId="{534A61CB-A78C-4186-8CE3-67438C84F3B5}">
      <dgm:prSet/>
      <dgm:spPr/>
      <dgm:t>
        <a:bodyPr/>
        <a:lstStyle/>
        <a:p>
          <a:endParaRPr lang="en-US"/>
        </a:p>
      </dgm:t>
    </dgm:pt>
    <dgm:pt modelId="{57B1BB78-CECF-48DB-A819-F046A4F7C726}">
      <dgm:prSet phldrT="[Text]"/>
      <dgm:spPr/>
      <dgm:t>
        <a:bodyPr/>
        <a:lstStyle/>
        <a:p>
          <a:r>
            <a:rPr lang="en-US" dirty="0"/>
            <a:t>Filesystem, volume(s), etc.</a:t>
          </a:r>
        </a:p>
      </dgm:t>
    </dgm:pt>
    <dgm:pt modelId="{268FD7D6-5F9D-40FE-9C5C-530E5905BC6B}" type="parTrans" cxnId="{14F1A0B7-CE6B-44FF-8C26-81F6B47D9444}">
      <dgm:prSet/>
      <dgm:spPr/>
      <dgm:t>
        <a:bodyPr/>
        <a:lstStyle/>
        <a:p>
          <a:endParaRPr lang="en-US"/>
        </a:p>
      </dgm:t>
    </dgm:pt>
    <dgm:pt modelId="{44DFC94D-6A47-460D-9930-F60F10086E18}" type="sibTrans" cxnId="{14F1A0B7-CE6B-44FF-8C26-81F6B47D9444}">
      <dgm:prSet/>
      <dgm:spPr/>
      <dgm:t>
        <a:bodyPr/>
        <a:lstStyle/>
        <a:p>
          <a:endParaRPr lang="en-US"/>
        </a:p>
      </dgm:t>
    </dgm:pt>
    <dgm:pt modelId="{27546BFD-9738-462A-A565-3DDF68A00C6D}">
      <dgm:prSet phldrT="[Text]"/>
      <dgm:spPr/>
      <dgm:t>
        <a:bodyPr/>
        <a:lstStyle/>
        <a:p>
          <a:r>
            <a:rPr lang="en-US" dirty="0"/>
            <a:t>Labels</a:t>
          </a:r>
        </a:p>
      </dgm:t>
    </dgm:pt>
    <dgm:pt modelId="{C4E0CB05-5ED3-47C6-BA6C-BDD7BCCA71B6}" type="parTrans" cxnId="{653CD84C-A00A-46E4-9A52-2C3A7F3B96A0}">
      <dgm:prSet/>
      <dgm:spPr/>
      <dgm:t>
        <a:bodyPr/>
        <a:lstStyle/>
        <a:p>
          <a:endParaRPr lang="en-US"/>
        </a:p>
      </dgm:t>
    </dgm:pt>
    <dgm:pt modelId="{14814D89-A8A3-40B6-A9BD-1EEFFB9B33F5}" type="sibTrans" cxnId="{653CD84C-A00A-46E4-9A52-2C3A7F3B96A0}">
      <dgm:prSet/>
      <dgm:spPr/>
      <dgm:t>
        <a:bodyPr/>
        <a:lstStyle/>
        <a:p>
          <a:endParaRPr lang="en-US"/>
        </a:p>
      </dgm:t>
    </dgm:pt>
    <dgm:pt modelId="{177D1CFE-391C-42DE-8F5F-944952FD865D}">
      <dgm:prSet phldrT="[Text]"/>
      <dgm:spPr/>
      <dgm:t>
        <a:bodyPr/>
        <a:lstStyle/>
        <a:p>
          <a:r>
            <a:rPr lang="en-US" dirty="0"/>
            <a:t>LABEL maintainer="Colby T. Ford &lt;</a:t>
          </a:r>
          <a:r>
            <a:rPr lang="en-US" dirty="0" err="1"/>
            <a:t>colby@tuple.xyz</a:t>
          </a:r>
          <a:r>
            <a:rPr lang="en-US" dirty="0"/>
            <a:t>&gt;"</a:t>
          </a:r>
        </a:p>
      </dgm:t>
    </dgm:pt>
    <dgm:pt modelId="{CA977467-C2E1-4B2F-9A02-8D76E921C8CB}" type="parTrans" cxnId="{6D97F056-E9F5-481C-9E9A-D1FBDBF95202}">
      <dgm:prSet/>
      <dgm:spPr/>
      <dgm:t>
        <a:bodyPr/>
        <a:lstStyle/>
        <a:p>
          <a:endParaRPr lang="en-US"/>
        </a:p>
      </dgm:t>
    </dgm:pt>
    <dgm:pt modelId="{C101D629-04BD-4963-9193-88C7C2824890}" type="sibTrans" cxnId="{6D97F056-E9F5-481C-9E9A-D1FBDBF95202}">
      <dgm:prSet/>
      <dgm:spPr/>
      <dgm:t>
        <a:bodyPr/>
        <a:lstStyle/>
        <a:p>
          <a:endParaRPr lang="en-US"/>
        </a:p>
      </dgm:t>
    </dgm:pt>
    <dgm:pt modelId="{4EECAD0A-8040-4F8C-BBAE-2B329A27CAB8}">
      <dgm:prSet phldrT="[Text]"/>
      <dgm:spPr/>
      <dgm:t>
        <a:bodyPr/>
        <a:lstStyle/>
        <a:p>
          <a:r>
            <a:rPr lang="en-US" dirty="0"/>
            <a:t>CMD ["python", "helloworld.py"]</a:t>
          </a:r>
        </a:p>
      </dgm:t>
    </dgm:pt>
    <dgm:pt modelId="{6BAF7F50-23A5-4E94-8621-8992537505BA}" type="parTrans" cxnId="{16E61E6E-FC40-4D85-A698-8D0AEAF056AA}">
      <dgm:prSet/>
      <dgm:spPr/>
      <dgm:t>
        <a:bodyPr/>
        <a:lstStyle/>
        <a:p>
          <a:endParaRPr lang="en-US"/>
        </a:p>
      </dgm:t>
    </dgm:pt>
    <dgm:pt modelId="{E7AF6C7C-1678-4109-8511-00CFBEBB7856}" type="sibTrans" cxnId="{16E61E6E-FC40-4D85-A698-8D0AEAF056AA}">
      <dgm:prSet/>
      <dgm:spPr/>
      <dgm:t>
        <a:bodyPr/>
        <a:lstStyle/>
        <a:p>
          <a:endParaRPr lang="en-US"/>
        </a:p>
      </dgm:t>
    </dgm:pt>
    <dgm:pt modelId="{5584641F-054E-4E0C-8B8E-C4D3ADB7D380}">
      <dgm:prSet phldrT="[Text]"/>
      <dgm:spPr/>
      <dgm:t>
        <a:bodyPr/>
        <a:lstStyle/>
        <a:p>
          <a:r>
            <a:rPr lang="en-US" dirty="0"/>
            <a:t>WORKDIR /software</a:t>
          </a:r>
        </a:p>
      </dgm:t>
    </dgm:pt>
    <dgm:pt modelId="{AAE9E76B-B651-46EF-8C67-6A59639D9335}" type="parTrans" cxnId="{B3B9A402-9907-414F-B7CF-45BC671D42B7}">
      <dgm:prSet/>
      <dgm:spPr/>
      <dgm:t>
        <a:bodyPr/>
        <a:lstStyle/>
        <a:p>
          <a:endParaRPr lang="en-US"/>
        </a:p>
      </dgm:t>
    </dgm:pt>
    <dgm:pt modelId="{B79BBA51-D690-4677-9CB1-D19C6EFD715B}" type="sibTrans" cxnId="{B3B9A402-9907-414F-B7CF-45BC671D42B7}">
      <dgm:prSet/>
      <dgm:spPr/>
      <dgm:t>
        <a:bodyPr/>
        <a:lstStyle/>
        <a:p>
          <a:endParaRPr lang="en-US"/>
        </a:p>
      </dgm:t>
    </dgm:pt>
    <dgm:pt modelId="{2778E53F-9BBD-4650-8D66-DB11B19A4178}">
      <dgm:prSet phldrT="[Text]"/>
      <dgm:spPr/>
      <dgm:t>
        <a:bodyPr/>
        <a:lstStyle/>
        <a:p>
          <a:r>
            <a:rPr lang="en-US" dirty="0"/>
            <a:t>Environment</a:t>
          </a:r>
        </a:p>
      </dgm:t>
    </dgm:pt>
    <dgm:pt modelId="{F78A96E0-3C77-4ED6-A2A9-AB35A88512EB}" type="parTrans" cxnId="{75C5F8A7-10E1-4333-81D5-42FF3A99E4EB}">
      <dgm:prSet/>
      <dgm:spPr/>
      <dgm:t>
        <a:bodyPr/>
        <a:lstStyle/>
        <a:p>
          <a:endParaRPr lang="en-US"/>
        </a:p>
      </dgm:t>
    </dgm:pt>
    <dgm:pt modelId="{E556474F-8A22-4AD0-85AC-3A272FF35D79}" type="sibTrans" cxnId="{75C5F8A7-10E1-4333-81D5-42FF3A99E4EB}">
      <dgm:prSet/>
      <dgm:spPr/>
      <dgm:t>
        <a:bodyPr/>
        <a:lstStyle/>
        <a:p>
          <a:endParaRPr lang="en-US"/>
        </a:p>
      </dgm:t>
    </dgm:pt>
    <dgm:pt modelId="{00AF740E-5DCC-470D-A6B5-59633D18A616}">
      <dgm:prSet phldrT="[Text]"/>
      <dgm:spPr/>
      <dgm:t>
        <a:bodyPr/>
        <a:lstStyle/>
        <a:p>
          <a:r>
            <a:rPr lang="en-US" dirty="0"/>
            <a:t>ENV key=value</a:t>
          </a:r>
        </a:p>
      </dgm:t>
    </dgm:pt>
    <dgm:pt modelId="{DC23A8A8-8016-4F26-A14B-95899D5285DB}" type="parTrans" cxnId="{A47B74AE-48F1-4289-A9A7-7574F00A75BE}">
      <dgm:prSet/>
      <dgm:spPr/>
      <dgm:t>
        <a:bodyPr/>
        <a:lstStyle/>
        <a:p>
          <a:endParaRPr lang="en-US"/>
        </a:p>
      </dgm:t>
    </dgm:pt>
    <dgm:pt modelId="{2233E64D-3E6C-4B0B-8DC2-F2AC9064272D}" type="sibTrans" cxnId="{A47B74AE-48F1-4289-A9A7-7574F00A75BE}">
      <dgm:prSet/>
      <dgm:spPr/>
      <dgm:t>
        <a:bodyPr/>
        <a:lstStyle/>
        <a:p>
          <a:endParaRPr lang="en-US"/>
        </a:p>
      </dgm:t>
    </dgm:pt>
    <dgm:pt modelId="{B7C8DA56-3745-486B-9DA4-D088125CCA62}" type="pres">
      <dgm:prSet presAssocID="{34BEE6B5-3520-4279-B2C3-C4FB512C9C0D}" presName="Name0" presStyleCnt="0">
        <dgm:presLayoutVars>
          <dgm:dir/>
          <dgm:animLvl val="lvl"/>
          <dgm:resizeHandles val="exact"/>
        </dgm:presLayoutVars>
      </dgm:prSet>
      <dgm:spPr/>
    </dgm:pt>
    <dgm:pt modelId="{1AA4F526-2C51-4DA4-8033-66C8525B82B1}" type="pres">
      <dgm:prSet presAssocID="{889B8926-BC65-44FE-A531-648251308753}" presName="linNode" presStyleCnt="0"/>
      <dgm:spPr/>
    </dgm:pt>
    <dgm:pt modelId="{884BD765-B9A7-4310-8D07-D6DFDE6D82CE}" type="pres">
      <dgm:prSet presAssocID="{889B8926-BC65-44FE-A531-648251308753}" presName="parTx" presStyleLbl="revTx" presStyleIdx="0" presStyleCnt="8">
        <dgm:presLayoutVars>
          <dgm:chMax val="1"/>
          <dgm:bulletEnabled val="1"/>
        </dgm:presLayoutVars>
      </dgm:prSet>
      <dgm:spPr/>
    </dgm:pt>
    <dgm:pt modelId="{AC558B00-67F4-41AA-9699-8651313D3CEE}" type="pres">
      <dgm:prSet presAssocID="{889B8926-BC65-44FE-A531-648251308753}" presName="bracket" presStyleLbl="parChTrans1D1" presStyleIdx="0" presStyleCnt="8"/>
      <dgm:spPr/>
    </dgm:pt>
    <dgm:pt modelId="{833D0E15-78D4-47A0-BBCB-37DA4EB33CA5}" type="pres">
      <dgm:prSet presAssocID="{889B8926-BC65-44FE-A531-648251308753}" presName="spH" presStyleCnt="0"/>
      <dgm:spPr/>
    </dgm:pt>
    <dgm:pt modelId="{4D128469-226E-463C-B864-D629F861FD42}" type="pres">
      <dgm:prSet presAssocID="{889B8926-BC65-44FE-A531-648251308753}" presName="desTx" presStyleLbl="node1" presStyleIdx="0" presStyleCnt="8">
        <dgm:presLayoutVars>
          <dgm:bulletEnabled val="1"/>
        </dgm:presLayoutVars>
      </dgm:prSet>
      <dgm:spPr/>
    </dgm:pt>
    <dgm:pt modelId="{82C0836E-EC5E-4AE6-B755-22AFC0CDBE42}" type="pres">
      <dgm:prSet presAssocID="{6A35FE61-3EF7-4A54-AD0F-0602968548F8}" presName="spV" presStyleCnt="0"/>
      <dgm:spPr/>
    </dgm:pt>
    <dgm:pt modelId="{F7ADF097-E789-4586-B63C-7FA7B14A8782}" type="pres">
      <dgm:prSet presAssocID="{27546BFD-9738-462A-A565-3DDF68A00C6D}" presName="linNode" presStyleCnt="0"/>
      <dgm:spPr/>
    </dgm:pt>
    <dgm:pt modelId="{260AC3A8-B49B-4C04-B6E9-F3BD9E30495A}" type="pres">
      <dgm:prSet presAssocID="{27546BFD-9738-462A-A565-3DDF68A00C6D}" presName="parTx" presStyleLbl="revTx" presStyleIdx="1" presStyleCnt="8">
        <dgm:presLayoutVars>
          <dgm:chMax val="1"/>
          <dgm:bulletEnabled val="1"/>
        </dgm:presLayoutVars>
      </dgm:prSet>
      <dgm:spPr/>
    </dgm:pt>
    <dgm:pt modelId="{7255AB90-ADAC-44BE-86A4-39D59D810934}" type="pres">
      <dgm:prSet presAssocID="{27546BFD-9738-462A-A565-3DDF68A00C6D}" presName="bracket" presStyleLbl="parChTrans1D1" presStyleIdx="1" presStyleCnt="8"/>
      <dgm:spPr/>
    </dgm:pt>
    <dgm:pt modelId="{4AB6E1E4-D063-446B-B1C0-B78D78E7FC22}" type="pres">
      <dgm:prSet presAssocID="{27546BFD-9738-462A-A565-3DDF68A00C6D}" presName="spH" presStyleCnt="0"/>
      <dgm:spPr/>
    </dgm:pt>
    <dgm:pt modelId="{7D7975A0-F303-4034-9170-5E1FB2FD4124}" type="pres">
      <dgm:prSet presAssocID="{27546BFD-9738-462A-A565-3DDF68A00C6D}" presName="desTx" presStyleLbl="node1" presStyleIdx="1" presStyleCnt="8">
        <dgm:presLayoutVars>
          <dgm:bulletEnabled val="1"/>
        </dgm:presLayoutVars>
      </dgm:prSet>
      <dgm:spPr/>
    </dgm:pt>
    <dgm:pt modelId="{78289912-1A14-4DF3-BB95-A1BA0139A2B5}" type="pres">
      <dgm:prSet presAssocID="{14814D89-A8A3-40B6-A9BD-1EEFFB9B33F5}" presName="spV" presStyleCnt="0"/>
      <dgm:spPr/>
    </dgm:pt>
    <dgm:pt modelId="{A6FC8D8D-9915-4EAB-A746-B3EAE2C0DB3E}" type="pres">
      <dgm:prSet presAssocID="{DF9C2098-B8A6-4BB9-8319-4B9796C25CD6}" presName="linNode" presStyleCnt="0"/>
      <dgm:spPr/>
    </dgm:pt>
    <dgm:pt modelId="{541FBA64-DA70-47DE-AC26-B75153711BEF}" type="pres">
      <dgm:prSet presAssocID="{DF9C2098-B8A6-4BB9-8319-4B9796C25CD6}" presName="parTx" presStyleLbl="revTx" presStyleIdx="2" presStyleCnt="8">
        <dgm:presLayoutVars>
          <dgm:chMax val="1"/>
          <dgm:bulletEnabled val="1"/>
        </dgm:presLayoutVars>
      </dgm:prSet>
      <dgm:spPr/>
    </dgm:pt>
    <dgm:pt modelId="{3D14A678-2EA7-4592-9410-291C73482D3E}" type="pres">
      <dgm:prSet presAssocID="{DF9C2098-B8A6-4BB9-8319-4B9796C25CD6}" presName="bracket" presStyleLbl="parChTrans1D1" presStyleIdx="2" presStyleCnt="8"/>
      <dgm:spPr/>
    </dgm:pt>
    <dgm:pt modelId="{B2E4BEEF-1047-4090-B515-7E66AE9264A5}" type="pres">
      <dgm:prSet presAssocID="{DF9C2098-B8A6-4BB9-8319-4B9796C25CD6}" presName="spH" presStyleCnt="0"/>
      <dgm:spPr/>
    </dgm:pt>
    <dgm:pt modelId="{1A937810-392D-479F-BF49-7E143F35481D}" type="pres">
      <dgm:prSet presAssocID="{DF9C2098-B8A6-4BB9-8319-4B9796C25CD6}" presName="desTx" presStyleLbl="node1" presStyleIdx="2" presStyleCnt="8">
        <dgm:presLayoutVars>
          <dgm:bulletEnabled val="1"/>
        </dgm:presLayoutVars>
      </dgm:prSet>
      <dgm:spPr/>
    </dgm:pt>
    <dgm:pt modelId="{4A8776E8-833A-4216-8694-1B6961519E33}" type="pres">
      <dgm:prSet presAssocID="{7C99AD5D-6F26-4FC5-ABAC-83C1E3224B9E}" presName="spV" presStyleCnt="0"/>
      <dgm:spPr/>
    </dgm:pt>
    <dgm:pt modelId="{E810854F-76E2-4B84-8126-23FA705441DA}" type="pres">
      <dgm:prSet presAssocID="{2778E53F-9BBD-4650-8D66-DB11B19A4178}" presName="linNode" presStyleCnt="0"/>
      <dgm:spPr/>
    </dgm:pt>
    <dgm:pt modelId="{CD9C36CB-6639-4BF0-B3B1-CF96ACDE32A4}" type="pres">
      <dgm:prSet presAssocID="{2778E53F-9BBD-4650-8D66-DB11B19A4178}" presName="parTx" presStyleLbl="revTx" presStyleIdx="3" presStyleCnt="8">
        <dgm:presLayoutVars>
          <dgm:chMax val="1"/>
          <dgm:bulletEnabled val="1"/>
        </dgm:presLayoutVars>
      </dgm:prSet>
      <dgm:spPr/>
    </dgm:pt>
    <dgm:pt modelId="{2D12BB5D-7E3A-4A21-AA34-9B9B14DF86AB}" type="pres">
      <dgm:prSet presAssocID="{2778E53F-9BBD-4650-8D66-DB11B19A4178}" presName="bracket" presStyleLbl="parChTrans1D1" presStyleIdx="3" presStyleCnt="8"/>
      <dgm:spPr/>
    </dgm:pt>
    <dgm:pt modelId="{24068ACC-ED9B-429A-9AA0-0598245FFF61}" type="pres">
      <dgm:prSet presAssocID="{2778E53F-9BBD-4650-8D66-DB11B19A4178}" presName="spH" presStyleCnt="0"/>
      <dgm:spPr/>
    </dgm:pt>
    <dgm:pt modelId="{201A4907-0F22-49CD-89A1-CDD34D61F958}" type="pres">
      <dgm:prSet presAssocID="{2778E53F-9BBD-4650-8D66-DB11B19A4178}" presName="desTx" presStyleLbl="node1" presStyleIdx="3" presStyleCnt="8">
        <dgm:presLayoutVars>
          <dgm:bulletEnabled val="1"/>
        </dgm:presLayoutVars>
      </dgm:prSet>
      <dgm:spPr/>
    </dgm:pt>
    <dgm:pt modelId="{E3FE98E5-456B-4BDF-A037-25D6A602E18B}" type="pres">
      <dgm:prSet presAssocID="{E556474F-8A22-4AD0-85AC-3A272FF35D79}" presName="spV" presStyleCnt="0"/>
      <dgm:spPr/>
    </dgm:pt>
    <dgm:pt modelId="{B5A4124E-CF51-41A7-A400-C93E628C1D8E}" type="pres">
      <dgm:prSet presAssocID="{D568ABEB-137F-4D08-83F9-15ECDDA8FA61}" presName="linNode" presStyleCnt="0"/>
      <dgm:spPr/>
    </dgm:pt>
    <dgm:pt modelId="{D04314CB-64D8-41AB-898D-4C45D0A14BF7}" type="pres">
      <dgm:prSet presAssocID="{D568ABEB-137F-4D08-83F9-15ECDDA8FA61}" presName="parTx" presStyleLbl="revTx" presStyleIdx="4" presStyleCnt="8">
        <dgm:presLayoutVars>
          <dgm:chMax val="1"/>
          <dgm:bulletEnabled val="1"/>
        </dgm:presLayoutVars>
      </dgm:prSet>
      <dgm:spPr/>
    </dgm:pt>
    <dgm:pt modelId="{B255FA2C-0984-4E44-99E2-CAB0BD530AF4}" type="pres">
      <dgm:prSet presAssocID="{D568ABEB-137F-4D08-83F9-15ECDDA8FA61}" presName="bracket" presStyleLbl="parChTrans1D1" presStyleIdx="4" presStyleCnt="8"/>
      <dgm:spPr/>
    </dgm:pt>
    <dgm:pt modelId="{01E09EC4-72CB-4198-A101-665D2526F7EE}" type="pres">
      <dgm:prSet presAssocID="{D568ABEB-137F-4D08-83F9-15ECDDA8FA61}" presName="spH" presStyleCnt="0"/>
      <dgm:spPr/>
    </dgm:pt>
    <dgm:pt modelId="{4A8E871B-185D-44D1-BA03-21DD6992D074}" type="pres">
      <dgm:prSet presAssocID="{D568ABEB-137F-4D08-83F9-15ECDDA8FA61}" presName="desTx" presStyleLbl="node1" presStyleIdx="4" presStyleCnt="8">
        <dgm:presLayoutVars>
          <dgm:bulletEnabled val="1"/>
        </dgm:presLayoutVars>
      </dgm:prSet>
      <dgm:spPr/>
    </dgm:pt>
    <dgm:pt modelId="{5F30D546-C466-4920-82A6-432D3EA3EFD3}" type="pres">
      <dgm:prSet presAssocID="{E478FC73-F6FE-4E4A-9011-6799EE0777BB}" presName="spV" presStyleCnt="0"/>
      <dgm:spPr/>
    </dgm:pt>
    <dgm:pt modelId="{27C43804-5E15-4702-9BE1-619547F634C9}" type="pres">
      <dgm:prSet presAssocID="{02A05A4D-5500-458B-B7F2-6028CE6FC607}" presName="linNode" presStyleCnt="0"/>
      <dgm:spPr/>
    </dgm:pt>
    <dgm:pt modelId="{3298ED9D-1503-44A7-B2DC-252ADF94B594}" type="pres">
      <dgm:prSet presAssocID="{02A05A4D-5500-458B-B7F2-6028CE6FC607}" presName="parTx" presStyleLbl="revTx" presStyleIdx="5" presStyleCnt="8">
        <dgm:presLayoutVars>
          <dgm:chMax val="1"/>
          <dgm:bulletEnabled val="1"/>
        </dgm:presLayoutVars>
      </dgm:prSet>
      <dgm:spPr/>
    </dgm:pt>
    <dgm:pt modelId="{BDB01858-EB77-4F65-8BE9-BC51DF3FCDAC}" type="pres">
      <dgm:prSet presAssocID="{02A05A4D-5500-458B-B7F2-6028CE6FC607}" presName="bracket" presStyleLbl="parChTrans1D1" presStyleIdx="5" presStyleCnt="8"/>
      <dgm:spPr/>
    </dgm:pt>
    <dgm:pt modelId="{9CFD02E2-AA3F-4725-9249-5CEFE5C12951}" type="pres">
      <dgm:prSet presAssocID="{02A05A4D-5500-458B-B7F2-6028CE6FC607}" presName="spH" presStyleCnt="0"/>
      <dgm:spPr/>
    </dgm:pt>
    <dgm:pt modelId="{0EF96BD2-85C3-42EA-9981-753932242D05}" type="pres">
      <dgm:prSet presAssocID="{02A05A4D-5500-458B-B7F2-6028CE6FC607}" presName="desTx" presStyleLbl="node1" presStyleIdx="5" presStyleCnt="8">
        <dgm:presLayoutVars>
          <dgm:bulletEnabled val="1"/>
        </dgm:presLayoutVars>
      </dgm:prSet>
      <dgm:spPr/>
    </dgm:pt>
    <dgm:pt modelId="{2826FB4C-1765-44D9-9F02-B2CF99E8004B}" type="pres">
      <dgm:prSet presAssocID="{C2CD8786-1333-4389-A565-24FA145D88D1}" presName="spV" presStyleCnt="0"/>
      <dgm:spPr/>
    </dgm:pt>
    <dgm:pt modelId="{94456342-FFBC-478A-9631-41225C7A30E0}" type="pres">
      <dgm:prSet presAssocID="{B87FEBFC-2DAB-42EC-8638-D9B696362447}" presName="linNode" presStyleCnt="0"/>
      <dgm:spPr/>
    </dgm:pt>
    <dgm:pt modelId="{E867679D-5FFB-4534-A446-9AF64406D81A}" type="pres">
      <dgm:prSet presAssocID="{B87FEBFC-2DAB-42EC-8638-D9B696362447}" presName="parTx" presStyleLbl="revTx" presStyleIdx="6" presStyleCnt="8">
        <dgm:presLayoutVars>
          <dgm:chMax val="1"/>
          <dgm:bulletEnabled val="1"/>
        </dgm:presLayoutVars>
      </dgm:prSet>
      <dgm:spPr/>
    </dgm:pt>
    <dgm:pt modelId="{EBA6697B-5E42-4E75-9F59-749AEA2A0DBB}" type="pres">
      <dgm:prSet presAssocID="{B87FEBFC-2DAB-42EC-8638-D9B696362447}" presName="bracket" presStyleLbl="parChTrans1D1" presStyleIdx="6" presStyleCnt="8"/>
      <dgm:spPr/>
    </dgm:pt>
    <dgm:pt modelId="{7FDD8894-060B-4B11-94A7-C91136A012B1}" type="pres">
      <dgm:prSet presAssocID="{B87FEBFC-2DAB-42EC-8638-D9B696362447}" presName="spH" presStyleCnt="0"/>
      <dgm:spPr/>
    </dgm:pt>
    <dgm:pt modelId="{ECA17618-F077-4B99-82AC-393E24D614AF}" type="pres">
      <dgm:prSet presAssocID="{B87FEBFC-2DAB-42EC-8638-D9B696362447}" presName="desTx" presStyleLbl="node1" presStyleIdx="6" presStyleCnt="8">
        <dgm:presLayoutVars>
          <dgm:bulletEnabled val="1"/>
        </dgm:presLayoutVars>
      </dgm:prSet>
      <dgm:spPr/>
    </dgm:pt>
    <dgm:pt modelId="{5AC27F10-B6CB-4A0F-B698-F1B034946054}" type="pres">
      <dgm:prSet presAssocID="{3806680F-D4F2-4644-88F6-A16E5F0972DC}" presName="spV" presStyleCnt="0"/>
      <dgm:spPr/>
    </dgm:pt>
    <dgm:pt modelId="{B7A2BC2E-1CE6-490E-80E9-04965602A79B}" type="pres">
      <dgm:prSet presAssocID="{04C1E28A-69BA-40A4-BF46-51B1C15C2A3C}" presName="linNode" presStyleCnt="0"/>
      <dgm:spPr/>
    </dgm:pt>
    <dgm:pt modelId="{7A215A69-BD3A-47A7-900A-3D7E84AA62D6}" type="pres">
      <dgm:prSet presAssocID="{04C1E28A-69BA-40A4-BF46-51B1C15C2A3C}" presName="parTx" presStyleLbl="revTx" presStyleIdx="7" presStyleCnt="8">
        <dgm:presLayoutVars>
          <dgm:chMax val="1"/>
          <dgm:bulletEnabled val="1"/>
        </dgm:presLayoutVars>
      </dgm:prSet>
      <dgm:spPr/>
    </dgm:pt>
    <dgm:pt modelId="{FD212D16-6BC2-49BD-82D7-B76992EF1EAF}" type="pres">
      <dgm:prSet presAssocID="{04C1E28A-69BA-40A4-BF46-51B1C15C2A3C}" presName="bracket" presStyleLbl="parChTrans1D1" presStyleIdx="7" presStyleCnt="8"/>
      <dgm:spPr/>
    </dgm:pt>
    <dgm:pt modelId="{86DB34D7-39E6-4290-BF68-423F8A5496CA}" type="pres">
      <dgm:prSet presAssocID="{04C1E28A-69BA-40A4-BF46-51B1C15C2A3C}" presName="spH" presStyleCnt="0"/>
      <dgm:spPr/>
    </dgm:pt>
    <dgm:pt modelId="{6A6BFBF8-19B8-4FC8-A154-6B3E5F36C1E5}" type="pres">
      <dgm:prSet presAssocID="{04C1E28A-69BA-40A4-BF46-51B1C15C2A3C}" presName="desTx" presStyleLbl="node1" presStyleIdx="7" presStyleCnt="8">
        <dgm:presLayoutVars>
          <dgm:bulletEnabled val="1"/>
        </dgm:presLayoutVars>
      </dgm:prSet>
      <dgm:spPr/>
    </dgm:pt>
  </dgm:ptLst>
  <dgm:cxnLst>
    <dgm:cxn modelId="{B3B9A402-9907-414F-B7CF-45BC671D42B7}" srcId="{D568ABEB-137F-4D08-83F9-15ECDDA8FA61}" destId="{5584641F-054E-4E0C-8B8E-C4D3ADB7D380}" srcOrd="2" destOrd="0" parTransId="{AAE9E76B-B651-46EF-8C67-6A59639D9335}" sibTransId="{B79BBA51-D690-4677-9CB1-D19C6EFD715B}"/>
    <dgm:cxn modelId="{FB1EDA07-C86C-4108-B85D-B9FD08D83DA3}" type="presOf" srcId="{889B8926-BC65-44FE-A531-648251308753}" destId="{884BD765-B9A7-4310-8D07-D6DFDE6D82CE}" srcOrd="0" destOrd="0" presId="urn:diagrams.loki3.com/BracketList"/>
    <dgm:cxn modelId="{08A1590E-BAE1-403D-A7CC-E892BF89E826}" srcId="{34BEE6B5-3520-4279-B2C3-C4FB512C9C0D}" destId="{B87FEBFC-2DAB-42EC-8638-D9B696362447}" srcOrd="6" destOrd="0" parTransId="{1DC9422B-D15B-4E50-AD90-610D460B90EE}" sibTransId="{3806680F-D4F2-4644-88F6-A16E5F0972DC}"/>
    <dgm:cxn modelId="{E207D622-0112-43B8-AA32-48A7C426EB76}" type="presOf" srcId="{4EECAD0A-8040-4F8C-BBAE-2B329A27CAB8}" destId="{ECA17618-F077-4B99-82AC-393E24D614AF}" srcOrd="0" destOrd="1" presId="urn:diagrams.loki3.com/BracketList"/>
    <dgm:cxn modelId="{EA320925-5145-457E-BDA1-DA6F3E6184ED}" srcId="{34BEE6B5-3520-4279-B2C3-C4FB512C9C0D}" destId="{DF9C2098-B8A6-4BB9-8319-4B9796C25CD6}" srcOrd="2" destOrd="0" parTransId="{5C141828-163A-496B-8EFA-9E51A3585AE9}" sibTransId="{7C99AD5D-6F26-4FC5-ABAC-83C1E3224B9E}"/>
    <dgm:cxn modelId="{0E321E25-3B83-4804-85E3-9F60D5C5A6D0}" srcId="{889B8926-BC65-44FE-A531-648251308753}" destId="{F30A7A16-4CDC-473B-9EC6-BEDAED6C468F}" srcOrd="0" destOrd="0" parTransId="{DC8A5464-6383-41F8-BAF1-CF613947C12C}" sibTransId="{5D2630E6-EAE8-4FD9-963B-C610C677ED2F}"/>
    <dgm:cxn modelId="{38833326-973F-44B4-B686-BC2EC2634BD6}" srcId="{D568ABEB-137F-4D08-83F9-15ECDDA8FA61}" destId="{DA68D642-1D20-40A6-9670-58EDA3137B9B}" srcOrd="0" destOrd="0" parTransId="{DC202C6A-2747-49A7-AFCF-59B02E488749}" sibTransId="{5038F9B2-AF72-4CAA-93DC-77F4C3A6B43B}"/>
    <dgm:cxn modelId="{1B679D38-AD4F-4ECA-92F7-AAACCB548568}" type="presOf" srcId="{87850307-B465-4D66-B7A6-C50DD383B2A1}" destId="{0EF96BD2-85C3-42EA-9981-753932242D05}" srcOrd="0" destOrd="0" presId="urn:diagrams.loki3.com/BracketList"/>
    <dgm:cxn modelId="{BB56B25F-46BE-49A0-B1E9-B8FA2D5BC135}" type="presOf" srcId="{57B1BB78-CECF-48DB-A819-F046A4F7C726}" destId="{6A6BFBF8-19B8-4FC8-A154-6B3E5F36C1E5}" srcOrd="0" destOrd="0" presId="urn:diagrams.loki3.com/BracketList"/>
    <dgm:cxn modelId="{C00BCD61-651D-42BA-A58E-B9D581EBAF08}" type="presOf" srcId="{02A05A4D-5500-458B-B7F2-6028CE6FC607}" destId="{3298ED9D-1503-44A7-B2DC-252ADF94B594}" srcOrd="0" destOrd="0" presId="urn:diagrams.loki3.com/BracketList"/>
    <dgm:cxn modelId="{58EE8763-C37A-4133-BAAB-DE68F599E522}" type="presOf" srcId="{34BEE6B5-3520-4279-B2C3-C4FB512C9C0D}" destId="{B7C8DA56-3745-486B-9DA4-D088125CCA62}" srcOrd="0" destOrd="0" presId="urn:diagrams.loki3.com/BracketList"/>
    <dgm:cxn modelId="{CCB8BF43-10BB-49BE-BDBB-AFC10C6BE68A}" srcId="{34BEE6B5-3520-4279-B2C3-C4FB512C9C0D}" destId="{D568ABEB-137F-4D08-83F9-15ECDDA8FA61}" srcOrd="4" destOrd="0" parTransId="{5CA4A82E-B1FC-4991-81D1-112DDD218EC1}" sibTransId="{E478FC73-F6FE-4E4A-9011-6799EE0777BB}"/>
    <dgm:cxn modelId="{BD837A66-44A2-4652-921E-5AB0956A1BA4}" type="presOf" srcId="{DA68D642-1D20-40A6-9670-58EDA3137B9B}" destId="{4A8E871B-185D-44D1-BA03-21DD6992D074}" srcOrd="0" destOrd="0" presId="urn:diagrams.loki3.com/BracketList"/>
    <dgm:cxn modelId="{06AB6B67-9E26-4B94-B98C-FC8D448CF0ED}" srcId="{DF9C2098-B8A6-4BB9-8319-4B9796C25CD6}" destId="{646AD3E1-A353-4E6D-AFDC-8378278F12B5}" srcOrd="0" destOrd="0" parTransId="{B45C14F7-0892-49B3-B5F0-770F9CD580D4}" sibTransId="{7513C08B-3120-48F7-98C6-6DA310679F59}"/>
    <dgm:cxn modelId="{1F90CC69-CEFB-4FDD-A62C-C4B1499ABB2A}" srcId="{D568ABEB-137F-4D08-83F9-15ECDDA8FA61}" destId="{AC3254DB-D065-48EA-B484-0CE56A0C7EBF}" srcOrd="1" destOrd="0" parTransId="{FE5D4AE4-7CEB-4ED3-926F-2D0C654A3D20}" sibTransId="{E81F0120-5E8E-40C4-9A9B-93ADFD13A5EA}"/>
    <dgm:cxn modelId="{653CD84C-A00A-46E4-9A52-2C3A7F3B96A0}" srcId="{34BEE6B5-3520-4279-B2C3-C4FB512C9C0D}" destId="{27546BFD-9738-462A-A565-3DDF68A00C6D}" srcOrd="1" destOrd="0" parTransId="{C4E0CB05-5ED3-47C6-BA6C-BDD7BCCA71B6}" sibTransId="{14814D89-A8A3-40B6-A9BD-1EEFFB9B33F5}"/>
    <dgm:cxn modelId="{EA21E96C-D27C-4D66-903E-8EC574130670}" type="presOf" srcId="{F418F768-49E9-43F9-B7A0-A00EDF51F42B}" destId="{ECA17618-F077-4B99-82AC-393E24D614AF}" srcOrd="0" destOrd="0" presId="urn:diagrams.loki3.com/BracketList"/>
    <dgm:cxn modelId="{16E61E6E-FC40-4D85-A698-8D0AEAF056AA}" srcId="{B87FEBFC-2DAB-42EC-8638-D9B696362447}" destId="{4EECAD0A-8040-4F8C-BBAE-2B329A27CAB8}" srcOrd="1" destOrd="0" parTransId="{6BAF7F50-23A5-4E94-8621-8992537505BA}" sibTransId="{E7AF6C7C-1678-4109-8511-00CFBEBB7856}"/>
    <dgm:cxn modelId="{5903C06F-DD79-4397-9E6A-CF076D120EA3}" type="presOf" srcId="{04C1E28A-69BA-40A4-BF46-51B1C15C2A3C}" destId="{7A215A69-BD3A-47A7-900A-3D7E84AA62D6}" srcOrd="0" destOrd="0" presId="urn:diagrams.loki3.com/BracketList"/>
    <dgm:cxn modelId="{B37F8652-73F8-4285-A69D-B3B909A8D43E}" type="presOf" srcId="{D568ABEB-137F-4D08-83F9-15ECDDA8FA61}" destId="{D04314CB-64D8-41AB-898D-4C45D0A14BF7}" srcOrd="0" destOrd="0" presId="urn:diagrams.loki3.com/BracketList"/>
    <dgm:cxn modelId="{1D7D4A54-D1C9-4166-A645-8E421153862E}" srcId="{34BEE6B5-3520-4279-B2C3-C4FB512C9C0D}" destId="{889B8926-BC65-44FE-A531-648251308753}" srcOrd="0" destOrd="0" parTransId="{B4AC7FFF-E280-4741-BDB2-7B09F6800327}" sibTransId="{6A35FE61-3EF7-4A54-AD0F-0602968548F8}"/>
    <dgm:cxn modelId="{4A53D156-873C-4D07-9279-C323789C7093}" type="presOf" srcId="{177D1CFE-391C-42DE-8F5F-944952FD865D}" destId="{7D7975A0-F303-4034-9170-5E1FB2FD4124}" srcOrd="0" destOrd="0" presId="urn:diagrams.loki3.com/BracketList"/>
    <dgm:cxn modelId="{6D97F056-E9F5-481C-9E9A-D1FBDBF95202}" srcId="{27546BFD-9738-462A-A565-3DDF68A00C6D}" destId="{177D1CFE-391C-42DE-8F5F-944952FD865D}" srcOrd="0" destOrd="0" parTransId="{CA977467-C2E1-4B2F-9A02-8D76E921C8CB}" sibTransId="{C101D629-04BD-4963-9193-88C7C2824890}"/>
    <dgm:cxn modelId="{0C4C9777-789B-4DFC-B7FE-122C63D2B4AD}" type="presOf" srcId="{B87FEBFC-2DAB-42EC-8638-D9B696362447}" destId="{E867679D-5FFB-4534-A446-9AF64406D81A}" srcOrd="0" destOrd="0" presId="urn:diagrams.loki3.com/BracketList"/>
    <dgm:cxn modelId="{72686D7E-E3BC-46C3-912D-E6F52336DF7D}" type="presOf" srcId="{DF9C2098-B8A6-4BB9-8319-4B9796C25CD6}" destId="{541FBA64-DA70-47DE-AC26-B75153711BEF}" srcOrd="0" destOrd="0" presId="urn:diagrams.loki3.com/BracketList"/>
    <dgm:cxn modelId="{B10785A2-EEA4-4413-8230-D4E55F470519}" srcId="{02A05A4D-5500-458B-B7F2-6028CE6FC607}" destId="{87850307-B465-4D66-B7A6-C50DD383B2A1}" srcOrd="0" destOrd="0" parTransId="{39732280-09F8-43D3-A359-BC3F5AC91D3D}" sibTransId="{5843BF4A-9D35-4388-B306-6F9296BA5E52}"/>
    <dgm:cxn modelId="{509364A3-2816-47C0-8260-89C56FEF218B}" srcId="{34BEE6B5-3520-4279-B2C3-C4FB512C9C0D}" destId="{02A05A4D-5500-458B-B7F2-6028CE6FC607}" srcOrd="5" destOrd="0" parTransId="{332320D4-DD4A-4BB2-BF00-3F05E7E61DCF}" sibTransId="{C2CD8786-1333-4389-A565-24FA145D88D1}"/>
    <dgm:cxn modelId="{426806A6-374A-4861-AE09-4580FCF8D9BF}" type="presOf" srcId="{2778E53F-9BBD-4650-8D66-DB11B19A4178}" destId="{CD9C36CB-6639-4BF0-B3B1-CF96ACDE32A4}" srcOrd="0" destOrd="0" presId="urn:diagrams.loki3.com/BracketList"/>
    <dgm:cxn modelId="{75C5F8A7-10E1-4333-81D5-42FF3A99E4EB}" srcId="{34BEE6B5-3520-4279-B2C3-C4FB512C9C0D}" destId="{2778E53F-9BBD-4650-8D66-DB11B19A4178}" srcOrd="3" destOrd="0" parTransId="{F78A96E0-3C77-4ED6-A2A9-AB35A88512EB}" sibTransId="{E556474F-8A22-4AD0-85AC-3A272FF35D79}"/>
    <dgm:cxn modelId="{A47B74AE-48F1-4289-A9A7-7574F00A75BE}" srcId="{2778E53F-9BBD-4650-8D66-DB11B19A4178}" destId="{00AF740E-5DCC-470D-A6B5-59633D18A616}" srcOrd="0" destOrd="0" parTransId="{DC23A8A8-8016-4F26-A14B-95899D5285DB}" sibTransId="{2233E64D-3E6C-4B0B-8DC2-F2AC9064272D}"/>
    <dgm:cxn modelId="{14F1A0B7-CE6B-44FF-8C26-81F6B47D9444}" srcId="{04C1E28A-69BA-40A4-BF46-51B1C15C2A3C}" destId="{57B1BB78-CECF-48DB-A819-F046A4F7C726}" srcOrd="0" destOrd="0" parTransId="{268FD7D6-5F9D-40FE-9C5C-530E5905BC6B}" sibTransId="{44DFC94D-6A47-460D-9930-F60F10086E18}"/>
    <dgm:cxn modelId="{664651C6-F770-4CDC-8172-10EEDFD2D07B}" srcId="{34BEE6B5-3520-4279-B2C3-C4FB512C9C0D}" destId="{04C1E28A-69BA-40A4-BF46-51B1C15C2A3C}" srcOrd="7" destOrd="0" parTransId="{24C5B4BC-3A66-47C5-9A75-2BBCE0E487F2}" sibTransId="{AB64D19D-74A7-4647-B679-E42E2610D41A}"/>
    <dgm:cxn modelId="{366BDBCA-6958-47A3-8F94-5B4B47BBCE02}" type="presOf" srcId="{AC3254DB-D065-48EA-B484-0CE56A0C7EBF}" destId="{4A8E871B-185D-44D1-BA03-21DD6992D074}" srcOrd="0" destOrd="1" presId="urn:diagrams.loki3.com/BracketList"/>
    <dgm:cxn modelId="{534A61CB-A78C-4186-8CE3-67438C84F3B5}" srcId="{B87FEBFC-2DAB-42EC-8638-D9B696362447}" destId="{F418F768-49E9-43F9-B7A0-A00EDF51F42B}" srcOrd="0" destOrd="0" parTransId="{BE049EC9-7DDD-482E-8820-DFC64DA50EA9}" sibTransId="{31D13CCE-F3F4-4BE2-828A-AD1181FFDAE0}"/>
    <dgm:cxn modelId="{FB2AEFD5-577D-4BFF-939A-374AD3C728BA}" type="presOf" srcId="{27546BFD-9738-462A-A565-3DDF68A00C6D}" destId="{260AC3A8-B49B-4C04-B6E9-F3BD9E30495A}" srcOrd="0" destOrd="0" presId="urn:diagrams.loki3.com/BracketList"/>
    <dgm:cxn modelId="{A98D68D7-9823-458F-936C-94D908964E5A}" type="presOf" srcId="{F30A7A16-4CDC-473B-9EC6-BEDAED6C468F}" destId="{4D128469-226E-463C-B864-D629F861FD42}" srcOrd="0" destOrd="0" presId="urn:diagrams.loki3.com/BracketList"/>
    <dgm:cxn modelId="{5E56B2E8-FA62-4777-86CE-E49B7600E9E7}" type="presOf" srcId="{5584641F-054E-4E0C-8B8E-C4D3ADB7D380}" destId="{4A8E871B-185D-44D1-BA03-21DD6992D074}" srcOrd="0" destOrd="2" presId="urn:diagrams.loki3.com/BracketList"/>
    <dgm:cxn modelId="{38DD12EA-E2EE-4BF0-B304-64C6835D4812}" type="presOf" srcId="{646AD3E1-A353-4E6D-AFDC-8378278F12B5}" destId="{1A937810-392D-479F-BF49-7E143F35481D}" srcOrd="0" destOrd="0" presId="urn:diagrams.loki3.com/BracketList"/>
    <dgm:cxn modelId="{E7DD41F6-4835-4E32-9C9C-B5371CDF4596}" type="presOf" srcId="{00AF740E-5DCC-470D-A6B5-59633D18A616}" destId="{201A4907-0F22-49CD-89A1-CDD34D61F958}" srcOrd="0" destOrd="0" presId="urn:diagrams.loki3.com/BracketList"/>
    <dgm:cxn modelId="{594E2FF9-73EF-49E6-AB42-25F2B58B8934}" type="presParOf" srcId="{B7C8DA56-3745-486B-9DA4-D088125CCA62}" destId="{1AA4F526-2C51-4DA4-8033-66C8525B82B1}" srcOrd="0" destOrd="0" presId="urn:diagrams.loki3.com/BracketList"/>
    <dgm:cxn modelId="{D201A934-71F9-4A63-8234-554E9990E0AF}" type="presParOf" srcId="{1AA4F526-2C51-4DA4-8033-66C8525B82B1}" destId="{884BD765-B9A7-4310-8D07-D6DFDE6D82CE}" srcOrd="0" destOrd="0" presId="urn:diagrams.loki3.com/BracketList"/>
    <dgm:cxn modelId="{A6D0E23E-C922-4575-80E8-97275395DD4A}" type="presParOf" srcId="{1AA4F526-2C51-4DA4-8033-66C8525B82B1}" destId="{AC558B00-67F4-41AA-9699-8651313D3CEE}" srcOrd="1" destOrd="0" presId="urn:diagrams.loki3.com/BracketList"/>
    <dgm:cxn modelId="{FE648CFC-F50C-4C62-962E-27F4E1D1AA27}" type="presParOf" srcId="{1AA4F526-2C51-4DA4-8033-66C8525B82B1}" destId="{833D0E15-78D4-47A0-BBCB-37DA4EB33CA5}" srcOrd="2" destOrd="0" presId="urn:diagrams.loki3.com/BracketList"/>
    <dgm:cxn modelId="{5C037886-5CA5-4360-8E6E-43E8142BB1C1}" type="presParOf" srcId="{1AA4F526-2C51-4DA4-8033-66C8525B82B1}" destId="{4D128469-226E-463C-B864-D629F861FD42}" srcOrd="3" destOrd="0" presId="urn:diagrams.loki3.com/BracketList"/>
    <dgm:cxn modelId="{439FA895-EBF9-4E9E-8AA0-5DD8FD484BD3}" type="presParOf" srcId="{B7C8DA56-3745-486B-9DA4-D088125CCA62}" destId="{82C0836E-EC5E-4AE6-B755-22AFC0CDBE42}" srcOrd="1" destOrd="0" presId="urn:diagrams.loki3.com/BracketList"/>
    <dgm:cxn modelId="{9F0F0374-1BBB-4A0C-BF45-F4EB1A4F5C0F}" type="presParOf" srcId="{B7C8DA56-3745-486B-9DA4-D088125CCA62}" destId="{F7ADF097-E789-4586-B63C-7FA7B14A8782}" srcOrd="2" destOrd="0" presId="urn:diagrams.loki3.com/BracketList"/>
    <dgm:cxn modelId="{FCAD1610-DEC2-45C1-AD08-798B0501442C}" type="presParOf" srcId="{F7ADF097-E789-4586-B63C-7FA7B14A8782}" destId="{260AC3A8-B49B-4C04-B6E9-F3BD9E30495A}" srcOrd="0" destOrd="0" presId="urn:diagrams.loki3.com/BracketList"/>
    <dgm:cxn modelId="{B18726FE-0A41-494E-B22B-46B7CFE12D3C}" type="presParOf" srcId="{F7ADF097-E789-4586-B63C-7FA7B14A8782}" destId="{7255AB90-ADAC-44BE-86A4-39D59D810934}" srcOrd="1" destOrd="0" presId="urn:diagrams.loki3.com/BracketList"/>
    <dgm:cxn modelId="{BCB47101-45E8-417E-9462-A532D81D39DE}" type="presParOf" srcId="{F7ADF097-E789-4586-B63C-7FA7B14A8782}" destId="{4AB6E1E4-D063-446B-B1C0-B78D78E7FC22}" srcOrd="2" destOrd="0" presId="urn:diagrams.loki3.com/BracketList"/>
    <dgm:cxn modelId="{618069A9-E53E-4F3D-9B16-33850ED75D80}" type="presParOf" srcId="{F7ADF097-E789-4586-B63C-7FA7B14A8782}" destId="{7D7975A0-F303-4034-9170-5E1FB2FD4124}" srcOrd="3" destOrd="0" presId="urn:diagrams.loki3.com/BracketList"/>
    <dgm:cxn modelId="{0B1DE274-24A7-404D-81B6-8E2175E4A193}" type="presParOf" srcId="{B7C8DA56-3745-486B-9DA4-D088125CCA62}" destId="{78289912-1A14-4DF3-BB95-A1BA0139A2B5}" srcOrd="3" destOrd="0" presId="urn:diagrams.loki3.com/BracketList"/>
    <dgm:cxn modelId="{F48EC2A0-1959-4EF7-8F09-ACA82A955F4D}" type="presParOf" srcId="{B7C8DA56-3745-486B-9DA4-D088125CCA62}" destId="{A6FC8D8D-9915-4EAB-A746-B3EAE2C0DB3E}" srcOrd="4" destOrd="0" presId="urn:diagrams.loki3.com/BracketList"/>
    <dgm:cxn modelId="{7FD83439-A79C-41BA-B216-234089A427B4}" type="presParOf" srcId="{A6FC8D8D-9915-4EAB-A746-B3EAE2C0DB3E}" destId="{541FBA64-DA70-47DE-AC26-B75153711BEF}" srcOrd="0" destOrd="0" presId="urn:diagrams.loki3.com/BracketList"/>
    <dgm:cxn modelId="{FA8DF7BE-9F19-4368-9086-0DE03EB02B3C}" type="presParOf" srcId="{A6FC8D8D-9915-4EAB-A746-B3EAE2C0DB3E}" destId="{3D14A678-2EA7-4592-9410-291C73482D3E}" srcOrd="1" destOrd="0" presId="urn:diagrams.loki3.com/BracketList"/>
    <dgm:cxn modelId="{840FAF9D-F493-44D1-A44B-14C0BF8CBB62}" type="presParOf" srcId="{A6FC8D8D-9915-4EAB-A746-B3EAE2C0DB3E}" destId="{B2E4BEEF-1047-4090-B515-7E66AE9264A5}" srcOrd="2" destOrd="0" presId="urn:diagrams.loki3.com/BracketList"/>
    <dgm:cxn modelId="{3F070134-541C-4772-989A-687EEC0D5402}" type="presParOf" srcId="{A6FC8D8D-9915-4EAB-A746-B3EAE2C0DB3E}" destId="{1A937810-392D-479F-BF49-7E143F35481D}" srcOrd="3" destOrd="0" presId="urn:diagrams.loki3.com/BracketList"/>
    <dgm:cxn modelId="{F1C76032-53F6-4020-9838-49B4F62A19A7}" type="presParOf" srcId="{B7C8DA56-3745-486B-9DA4-D088125CCA62}" destId="{4A8776E8-833A-4216-8694-1B6961519E33}" srcOrd="5" destOrd="0" presId="urn:diagrams.loki3.com/BracketList"/>
    <dgm:cxn modelId="{FB3D1F48-8A4B-4BE0-9124-5F560E42D4B8}" type="presParOf" srcId="{B7C8DA56-3745-486B-9DA4-D088125CCA62}" destId="{E810854F-76E2-4B84-8126-23FA705441DA}" srcOrd="6" destOrd="0" presId="urn:diagrams.loki3.com/BracketList"/>
    <dgm:cxn modelId="{D4D0CAFD-9A87-47C1-AD15-D05C843E8264}" type="presParOf" srcId="{E810854F-76E2-4B84-8126-23FA705441DA}" destId="{CD9C36CB-6639-4BF0-B3B1-CF96ACDE32A4}" srcOrd="0" destOrd="0" presId="urn:diagrams.loki3.com/BracketList"/>
    <dgm:cxn modelId="{D7CFCAD1-98C4-4C1E-BD7F-8EA92077CC5A}" type="presParOf" srcId="{E810854F-76E2-4B84-8126-23FA705441DA}" destId="{2D12BB5D-7E3A-4A21-AA34-9B9B14DF86AB}" srcOrd="1" destOrd="0" presId="urn:diagrams.loki3.com/BracketList"/>
    <dgm:cxn modelId="{58901155-CDED-4279-A6E3-6A24C69EEBAC}" type="presParOf" srcId="{E810854F-76E2-4B84-8126-23FA705441DA}" destId="{24068ACC-ED9B-429A-9AA0-0598245FFF61}" srcOrd="2" destOrd="0" presId="urn:diagrams.loki3.com/BracketList"/>
    <dgm:cxn modelId="{E9EEDE86-D88D-42F4-B5EA-60CF631F1FD2}" type="presParOf" srcId="{E810854F-76E2-4B84-8126-23FA705441DA}" destId="{201A4907-0F22-49CD-89A1-CDD34D61F958}" srcOrd="3" destOrd="0" presId="urn:diagrams.loki3.com/BracketList"/>
    <dgm:cxn modelId="{34A637C5-2FE6-457D-A45F-CC6E18E9DEED}" type="presParOf" srcId="{B7C8DA56-3745-486B-9DA4-D088125CCA62}" destId="{E3FE98E5-456B-4BDF-A037-25D6A602E18B}" srcOrd="7" destOrd="0" presId="urn:diagrams.loki3.com/BracketList"/>
    <dgm:cxn modelId="{EE71B778-72B9-46C0-B791-8F161B24FD1A}" type="presParOf" srcId="{B7C8DA56-3745-486B-9DA4-D088125CCA62}" destId="{B5A4124E-CF51-41A7-A400-C93E628C1D8E}" srcOrd="8" destOrd="0" presId="urn:diagrams.loki3.com/BracketList"/>
    <dgm:cxn modelId="{134FB6C6-9735-4CE5-B61B-2D2F4C4C9715}" type="presParOf" srcId="{B5A4124E-CF51-41A7-A400-C93E628C1D8E}" destId="{D04314CB-64D8-41AB-898D-4C45D0A14BF7}" srcOrd="0" destOrd="0" presId="urn:diagrams.loki3.com/BracketList"/>
    <dgm:cxn modelId="{4F98BBC9-D2AD-4A35-9577-3C142CB38487}" type="presParOf" srcId="{B5A4124E-CF51-41A7-A400-C93E628C1D8E}" destId="{B255FA2C-0984-4E44-99E2-CAB0BD530AF4}" srcOrd="1" destOrd="0" presId="urn:diagrams.loki3.com/BracketList"/>
    <dgm:cxn modelId="{D9FC96CC-06E8-48E1-8226-11CECAC19A22}" type="presParOf" srcId="{B5A4124E-CF51-41A7-A400-C93E628C1D8E}" destId="{01E09EC4-72CB-4198-A101-665D2526F7EE}" srcOrd="2" destOrd="0" presId="urn:diagrams.loki3.com/BracketList"/>
    <dgm:cxn modelId="{31657E1E-8B0E-4D77-AA24-0E8B7F04DB9A}" type="presParOf" srcId="{B5A4124E-CF51-41A7-A400-C93E628C1D8E}" destId="{4A8E871B-185D-44D1-BA03-21DD6992D074}" srcOrd="3" destOrd="0" presId="urn:diagrams.loki3.com/BracketList"/>
    <dgm:cxn modelId="{00582208-23DC-42C0-8901-B08B72C420D1}" type="presParOf" srcId="{B7C8DA56-3745-486B-9DA4-D088125CCA62}" destId="{5F30D546-C466-4920-82A6-432D3EA3EFD3}" srcOrd="9" destOrd="0" presId="urn:diagrams.loki3.com/BracketList"/>
    <dgm:cxn modelId="{CCCE1A03-B32D-48B6-8B71-BF40A7C5DB8C}" type="presParOf" srcId="{B7C8DA56-3745-486B-9DA4-D088125CCA62}" destId="{27C43804-5E15-4702-9BE1-619547F634C9}" srcOrd="10" destOrd="0" presId="urn:diagrams.loki3.com/BracketList"/>
    <dgm:cxn modelId="{A332F63F-7F04-4B42-8696-02E8C5B32436}" type="presParOf" srcId="{27C43804-5E15-4702-9BE1-619547F634C9}" destId="{3298ED9D-1503-44A7-B2DC-252ADF94B594}" srcOrd="0" destOrd="0" presId="urn:diagrams.loki3.com/BracketList"/>
    <dgm:cxn modelId="{7D4FDFB7-F973-45B6-9444-A6FA82BD624A}" type="presParOf" srcId="{27C43804-5E15-4702-9BE1-619547F634C9}" destId="{BDB01858-EB77-4F65-8BE9-BC51DF3FCDAC}" srcOrd="1" destOrd="0" presId="urn:diagrams.loki3.com/BracketList"/>
    <dgm:cxn modelId="{72DD38C4-79CD-462E-AD3C-193B4F529909}" type="presParOf" srcId="{27C43804-5E15-4702-9BE1-619547F634C9}" destId="{9CFD02E2-AA3F-4725-9249-5CEFE5C12951}" srcOrd="2" destOrd="0" presId="urn:diagrams.loki3.com/BracketList"/>
    <dgm:cxn modelId="{AFF4AEF1-DE5A-4E60-8824-E4A1EBC4C39B}" type="presParOf" srcId="{27C43804-5E15-4702-9BE1-619547F634C9}" destId="{0EF96BD2-85C3-42EA-9981-753932242D05}" srcOrd="3" destOrd="0" presId="urn:diagrams.loki3.com/BracketList"/>
    <dgm:cxn modelId="{ADF34354-BE02-4D71-AF0D-63275FC79D70}" type="presParOf" srcId="{B7C8DA56-3745-486B-9DA4-D088125CCA62}" destId="{2826FB4C-1765-44D9-9F02-B2CF99E8004B}" srcOrd="11" destOrd="0" presId="urn:diagrams.loki3.com/BracketList"/>
    <dgm:cxn modelId="{CEE1BA8F-7A75-44A0-8848-67450276F20B}" type="presParOf" srcId="{B7C8DA56-3745-486B-9DA4-D088125CCA62}" destId="{94456342-FFBC-478A-9631-41225C7A30E0}" srcOrd="12" destOrd="0" presId="urn:diagrams.loki3.com/BracketList"/>
    <dgm:cxn modelId="{6DC5A0D8-79B9-40A5-A749-3B2C8328DF8A}" type="presParOf" srcId="{94456342-FFBC-478A-9631-41225C7A30E0}" destId="{E867679D-5FFB-4534-A446-9AF64406D81A}" srcOrd="0" destOrd="0" presId="urn:diagrams.loki3.com/BracketList"/>
    <dgm:cxn modelId="{55ADFCD9-2212-4839-9B5B-C18BA93F5217}" type="presParOf" srcId="{94456342-FFBC-478A-9631-41225C7A30E0}" destId="{EBA6697B-5E42-4E75-9F59-749AEA2A0DBB}" srcOrd="1" destOrd="0" presId="urn:diagrams.loki3.com/BracketList"/>
    <dgm:cxn modelId="{6025EB28-A78C-4A07-AE06-409581D1F55C}" type="presParOf" srcId="{94456342-FFBC-478A-9631-41225C7A30E0}" destId="{7FDD8894-060B-4B11-94A7-C91136A012B1}" srcOrd="2" destOrd="0" presId="urn:diagrams.loki3.com/BracketList"/>
    <dgm:cxn modelId="{DF31147E-F8DE-4BF7-B1B7-85BDE2B48606}" type="presParOf" srcId="{94456342-FFBC-478A-9631-41225C7A30E0}" destId="{ECA17618-F077-4B99-82AC-393E24D614AF}" srcOrd="3" destOrd="0" presId="urn:diagrams.loki3.com/BracketList"/>
    <dgm:cxn modelId="{D7F653ED-0053-4CB1-908D-044FE1ADEAD4}" type="presParOf" srcId="{B7C8DA56-3745-486B-9DA4-D088125CCA62}" destId="{5AC27F10-B6CB-4A0F-B698-F1B034946054}" srcOrd="13" destOrd="0" presId="urn:diagrams.loki3.com/BracketList"/>
    <dgm:cxn modelId="{FF435B4B-3695-46C0-A780-F685749A853E}" type="presParOf" srcId="{B7C8DA56-3745-486B-9DA4-D088125CCA62}" destId="{B7A2BC2E-1CE6-490E-80E9-04965602A79B}" srcOrd="14" destOrd="0" presId="urn:diagrams.loki3.com/BracketList"/>
    <dgm:cxn modelId="{28AA9FD1-FDA7-4164-B7E7-FA6C7327F3B6}" type="presParOf" srcId="{B7A2BC2E-1CE6-490E-80E9-04965602A79B}" destId="{7A215A69-BD3A-47A7-900A-3D7E84AA62D6}" srcOrd="0" destOrd="0" presId="urn:diagrams.loki3.com/BracketList"/>
    <dgm:cxn modelId="{E0C3C736-EA91-4485-8776-0944452433D5}" type="presParOf" srcId="{B7A2BC2E-1CE6-490E-80E9-04965602A79B}" destId="{FD212D16-6BC2-49BD-82D7-B76992EF1EAF}" srcOrd="1" destOrd="0" presId="urn:diagrams.loki3.com/BracketList"/>
    <dgm:cxn modelId="{098FA59E-CC20-4A4C-A3BA-F805160B88E1}" type="presParOf" srcId="{B7A2BC2E-1CE6-490E-80E9-04965602A79B}" destId="{86DB34D7-39E6-4290-BF68-423F8A5496CA}" srcOrd="2" destOrd="0" presId="urn:diagrams.loki3.com/BracketList"/>
    <dgm:cxn modelId="{F765796A-C699-4930-85AF-248413DEB8B1}" type="presParOf" srcId="{B7A2BC2E-1CE6-490E-80E9-04965602A79B}" destId="{6A6BFBF8-19B8-4FC8-A154-6B3E5F36C1E5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E9A970-C80C-4C36-811D-D9F4903078B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390411E-E2EA-41EE-97BC-F2CAFD26E89D}">
      <dgm:prSet/>
      <dgm:spPr/>
      <dgm:t>
        <a:bodyPr/>
        <a:lstStyle/>
        <a:p>
          <a:r>
            <a:rPr lang="en-US" dirty="0"/>
            <a:t>Kubernetes (K8s) is an open-source container orchestration system.</a:t>
          </a:r>
        </a:p>
      </dgm:t>
    </dgm:pt>
    <dgm:pt modelId="{CAE15E5E-FDE4-444F-89EC-663BCDE82114}" type="parTrans" cxnId="{BEEE54C6-E9A9-4900-BE76-11277783D16B}">
      <dgm:prSet/>
      <dgm:spPr/>
      <dgm:t>
        <a:bodyPr/>
        <a:lstStyle/>
        <a:p>
          <a:endParaRPr lang="en-US"/>
        </a:p>
      </dgm:t>
    </dgm:pt>
    <dgm:pt modelId="{7A311321-BECC-42D9-B1D9-A947FCBEA82F}" type="sibTrans" cxnId="{BEEE54C6-E9A9-4900-BE76-11277783D16B}">
      <dgm:prSet/>
      <dgm:spPr/>
      <dgm:t>
        <a:bodyPr/>
        <a:lstStyle/>
        <a:p>
          <a:endParaRPr lang="en-US"/>
        </a:p>
      </dgm:t>
    </dgm:pt>
    <dgm:pt modelId="{03F44648-27CB-4727-916A-A5D3E42B611B}">
      <dgm:prSet/>
      <dgm:spPr/>
      <dgm:t>
        <a:bodyPr/>
        <a:lstStyle/>
        <a:p>
          <a:r>
            <a:rPr lang="en-US" dirty="0"/>
            <a:t>Use Docker containers and spin up compute nodes as needed.</a:t>
          </a:r>
        </a:p>
      </dgm:t>
    </dgm:pt>
    <dgm:pt modelId="{DD072C49-0C38-425F-884A-1CCE2F1EC9A7}" type="parTrans" cxnId="{B28EE24E-CEC1-48DF-AA72-C5705BD28B89}">
      <dgm:prSet/>
      <dgm:spPr/>
      <dgm:t>
        <a:bodyPr/>
        <a:lstStyle/>
        <a:p>
          <a:endParaRPr lang="en-US"/>
        </a:p>
      </dgm:t>
    </dgm:pt>
    <dgm:pt modelId="{93DF54C8-5731-4764-BAA3-FD73335AAAAA}" type="sibTrans" cxnId="{B28EE24E-CEC1-48DF-AA72-C5705BD28B89}">
      <dgm:prSet/>
      <dgm:spPr/>
      <dgm:t>
        <a:bodyPr/>
        <a:lstStyle/>
        <a:p>
          <a:endParaRPr lang="en-US"/>
        </a:p>
      </dgm:t>
    </dgm:pt>
    <dgm:pt modelId="{B8BFE421-31F0-4AF8-8EA4-A02EE2759217}">
      <dgm:prSet/>
      <dgm:spPr/>
      <dgm:t>
        <a:bodyPr/>
        <a:lstStyle/>
        <a:p>
          <a:pPr algn="ctr"/>
          <a:r>
            <a:rPr lang="en-US" dirty="0"/>
            <a:t>Specify different resource needs by node pool.</a:t>
          </a:r>
        </a:p>
        <a:p>
          <a:pPr algn="ctr"/>
          <a:r>
            <a:rPr lang="en-US" dirty="0"/>
            <a:t>Memory, CPUs, GPUs</a:t>
          </a:r>
        </a:p>
      </dgm:t>
    </dgm:pt>
    <dgm:pt modelId="{8072B42B-D234-41DE-B815-884E022AB879}" type="parTrans" cxnId="{7E8E521F-52CD-47BF-8819-96434E5DF0E7}">
      <dgm:prSet/>
      <dgm:spPr/>
      <dgm:t>
        <a:bodyPr/>
        <a:lstStyle/>
        <a:p>
          <a:endParaRPr lang="en-US"/>
        </a:p>
      </dgm:t>
    </dgm:pt>
    <dgm:pt modelId="{6D04E50F-A24B-4186-8AF6-B17371DE899D}" type="sibTrans" cxnId="{7E8E521F-52CD-47BF-8819-96434E5DF0E7}">
      <dgm:prSet/>
      <dgm:spPr/>
      <dgm:t>
        <a:bodyPr/>
        <a:lstStyle/>
        <a:p>
          <a:endParaRPr lang="en-US"/>
        </a:p>
      </dgm:t>
    </dgm:pt>
    <dgm:pt modelId="{DE286F28-3ED6-41E7-A74F-9322055D3B21}" type="pres">
      <dgm:prSet presAssocID="{7EE9A970-C80C-4C36-811D-D9F4903078BD}" presName="diagram" presStyleCnt="0">
        <dgm:presLayoutVars>
          <dgm:dir/>
          <dgm:resizeHandles val="exact"/>
        </dgm:presLayoutVars>
      </dgm:prSet>
      <dgm:spPr/>
    </dgm:pt>
    <dgm:pt modelId="{BF5B07CF-9F58-4773-A587-2324F20554B8}" type="pres">
      <dgm:prSet presAssocID="{3390411E-E2EA-41EE-97BC-F2CAFD26E89D}" presName="node" presStyleLbl="node1" presStyleIdx="0" presStyleCnt="3" custScaleX="164150">
        <dgm:presLayoutVars>
          <dgm:bulletEnabled val="1"/>
        </dgm:presLayoutVars>
      </dgm:prSet>
      <dgm:spPr/>
    </dgm:pt>
    <dgm:pt modelId="{3E0783FF-9759-4C23-BE7B-028CAFB8D7A8}" type="pres">
      <dgm:prSet presAssocID="{7A311321-BECC-42D9-B1D9-A947FCBEA82F}" presName="sibTrans" presStyleCnt="0"/>
      <dgm:spPr/>
    </dgm:pt>
    <dgm:pt modelId="{EE48BACC-748E-4BE2-954E-59931E92FFBF}" type="pres">
      <dgm:prSet presAssocID="{03F44648-27CB-4727-916A-A5D3E42B611B}" presName="node" presStyleLbl="node1" presStyleIdx="1" presStyleCnt="3" custScaleX="164150">
        <dgm:presLayoutVars>
          <dgm:bulletEnabled val="1"/>
        </dgm:presLayoutVars>
      </dgm:prSet>
      <dgm:spPr/>
    </dgm:pt>
    <dgm:pt modelId="{8E31DC22-F146-4C6C-BD72-5444C41AA85C}" type="pres">
      <dgm:prSet presAssocID="{93DF54C8-5731-4764-BAA3-FD73335AAAAA}" presName="sibTrans" presStyleCnt="0"/>
      <dgm:spPr/>
    </dgm:pt>
    <dgm:pt modelId="{AA0BBA3B-C81D-4E57-84A4-53364ABE7A14}" type="pres">
      <dgm:prSet presAssocID="{B8BFE421-31F0-4AF8-8EA4-A02EE2759217}" presName="node" presStyleLbl="node1" presStyleIdx="2" presStyleCnt="3" custScaleX="164150">
        <dgm:presLayoutVars>
          <dgm:bulletEnabled val="1"/>
        </dgm:presLayoutVars>
      </dgm:prSet>
      <dgm:spPr/>
    </dgm:pt>
  </dgm:ptLst>
  <dgm:cxnLst>
    <dgm:cxn modelId="{F5BD3F03-23E5-4535-AFB1-E8EE0889D489}" type="presOf" srcId="{B8BFE421-31F0-4AF8-8EA4-A02EE2759217}" destId="{AA0BBA3B-C81D-4E57-84A4-53364ABE7A14}" srcOrd="0" destOrd="0" presId="urn:microsoft.com/office/officeart/2005/8/layout/default"/>
    <dgm:cxn modelId="{7E8E521F-52CD-47BF-8819-96434E5DF0E7}" srcId="{7EE9A970-C80C-4C36-811D-D9F4903078BD}" destId="{B8BFE421-31F0-4AF8-8EA4-A02EE2759217}" srcOrd="2" destOrd="0" parTransId="{8072B42B-D234-41DE-B815-884E022AB879}" sibTransId="{6D04E50F-A24B-4186-8AF6-B17371DE899D}"/>
    <dgm:cxn modelId="{9FC96C21-B685-4AFC-A6AE-5BA24F78FA61}" type="presOf" srcId="{03F44648-27CB-4727-916A-A5D3E42B611B}" destId="{EE48BACC-748E-4BE2-954E-59931E92FFBF}" srcOrd="0" destOrd="0" presId="urn:microsoft.com/office/officeart/2005/8/layout/default"/>
    <dgm:cxn modelId="{715AD634-2E10-47A0-A5DC-04727149DA9F}" type="presOf" srcId="{7EE9A970-C80C-4C36-811D-D9F4903078BD}" destId="{DE286F28-3ED6-41E7-A74F-9322055D3B21}" srcOrd="0" destOrd="0" presId="urn:microsoft.com/office/officeart/2005/8/layout/default"/>
    <dgm:cxn modelId="{B28EE24E-CEC1-48DF-AA72-C5705BD28B89}" srcId="{7EE9A970-C80C-4C36-811D-D9F4903078BD}" destId="{03F44648-27CB-4727-916A-A5D3E42B611B}" srcOrd="1" destOrd="0" parTransId="{DD072C49-0C38-425F-884A-1CCE2F1EC9A7}" sibTransId="{93DF54C8-5731-4764-BAA3-FD73335AAAAA}"/>
    <dgm:cxn modelId="{BEEE54C6-E9A9-4900-BE76-11277783D16B}" srcId="{7EE9A970-C80C-4C36-811D-D9F4903078BD}" destId="{3390411E-E2EA-41EE-97BC-F2CAFD26E89D}" srcOrd="0" destOrd="0" parTransId="{CAE15E5E-FDE4-444F-89EC-663BCDE82114}" sibTransId="{7A311321-BECC-42D9-B1D9-A947FCBEA82F}"/>
    <dgm:cxn modelId="{7763BFF2-C244-4E96-9005-FF1788D7FBC5}" type="presOf" srcId="{3390411E-E2EA-41EE-97BC-F2CAFD26E89D}" destId="{BF5B07CF-9F58-4773-A587-2324F20554B8}" srcOrd="0" destOrd="0" presId="urn:microsoft.com/office/officeart/2005/8/layout/default"/>
    <dgm:cxn modelId="{CA336791-AEF3-4B3E-A9AE-8E45744390A0}" type="presParOf" srcId="{DE286F28-3ED6-41E7-A74F-9322055D3B21}" destId="{BF5B07CF-9F58-4773-A587-2324F20554B8}" srcOrd="0" destOrd="0" presId="urn:microsoft.com/office/officeart/2005/8/layout/default"/>
    <dgm:cxn modelId="{66360ED0-F30E-4ADB-973E-D33CB524553E}" type="presParOf" srcId="{DE286F28-3ED6-41E7-A74F-9322055D3B21}" destId="{3E0783FF-9759-4C23-BE7B-028CAFB8D7A8}" srcOrd="1" destOrd="0" presId="urn:microsoft.com/office/officeart/2005/8/layout/default"/>
    <dgm:cxn modelId="{11B630D9-F3F1-4C85-85AC-A4A1D42AA844}" type="presParOf" srcId="{DE286F28-3ED6-41E7-A74F-9322055D3B21}" destId="{EE48BACC-748E-4BE2-954E-59931E92FFBF}" srcOrd="2" destOrd="0" presId="urn:microsoft.com/office/officeart/2005/8/layout/default"/>
    <dgm:cxn modelId="{56D822E7-B9F3-4FEF-AAEC-4BFCE58D0878}" type="presParOf" srcId="{DE286F28-3ED6-41E7-A74F-9322055D3B21}" destId="{8E31DC22-F146-4C6C-BD72-5444C41AA85C}" srcOrd="3" destOrd="0" presId="urn:microsoft.com/office/officeart/2005/8/layout/default"/>
    <dgm:cxn modelId="{E4FBAE64-AF3D-4AB0-92B9-6DA5EEC1CAD4}" type="presParOf" srcId="{DE286F28-3ED6-41E7-A74F-9322055D3B21}" destId="{AA0BBA3B-C81D-4E57-84A4-53364ABE7A1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BD765-B9A7-4310-8D07-D6DFDE6D82CE}">
      <dsp:nvSpPr>
        <dsp:cNvPr id="0" name=""/>
        <dsp:cNvSpPr/>
      </dsp:nvSpPr>
      <dsp:spPr>
        <a:xfrm>
          <a:off x="0" y="640865"/>
          <a:ext cx="134632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Base Image</a:t>
          </a:r>
        </a:p>
      </dsp:txBody>
      <dsp:txXfrm>
        <a:off x="0" y="640865"/>
        <a:ext cx="1346323" cy="257400"/>
      </dsp:txXfrm>
    </dsp:sp>
    <dsp:sp modelId="{AC558B00-67F4-41AA-9699-8651313D3CEE}">
      <dsp:nvSpPr>
        <dsp:cNvPr id="0" name=""/>
        <dsp:cNvSpPr/>
      </dsp:nvSpPr>
      <dsp:spPr>
        <a:xfrm>
          <a:off x="1346323" y="632821"/>
          <a:ext cx="269264" cy="2734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128469-226E-463C-B864-D629F861FD42}">
      <dsp:nvSpPr>
        <dsp:cNvPr id="0" name=""/>
        <dsp:cNvSpPr/>
      </dsp:nvSpPr>
      <dsp:spPr>
        <a:xfrm>
          <a:off x="1723294" y="632821"/>
          <a:ext cx="3662001" cy="2734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FROM </a:t>
          </a:r>
          <a:r>
            <a:rPr lang="en-US" sz="1300" kern="1200" dirty="0" err="1"/>
            <a:t>ubuntu:latest</a:t>
          </a:r>
          <a:endParaRPr lang="en-US" sz="1300" kern="1200" dirty="0"/>
        </a:p>
      </dsp:txBody>
      <dsp:txXfrm>
        <a:off x="1723294" y="632821"/>
        <a:ext cx="3662001" cy="273487"/>
      </dsp:txXfrm>
    </dsp:sp>
    <dsp:sp modelId="{260AC3A8-B49B-4C04-B6E9-F3BD9E30495A}">
      <dsp:nvSpPr>
        <dsp:cNvPr id="0" name=""/>
        <dsp:cNvSpPr/>
      </dsp:nvSpPr>
      <dsp:spPr>
        <a:xfrm>
          <a:off x="0" y="1045611"/>
          <a:ext cx="134632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Labels</a:t>
          </a:r>
        </a:p>
      </dsp:txBody>
      <dsp:txXfrm>
        <a:off x="0" y="1045611"/>
        <a:ext cx="1346323" cy="257400"/>
      </dsp:txXfrm>
    </dsp:sp>
    <dsp:sp modelId="{7255AB90-ADAC-44BE-86A4-39D59D810934}">
      <dsp:nvSpPr>
        <dsp:cNvPr id="0" name=""/>
        <dsp:cNvSpPr/>
      </dsp:nvSpPr>
      <dsp:spPr>
        <a:xfrm>
          <a:off x="1346323" y="953108"/>
          <a:ext cx="269264" cy="442406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7975A0-F303-4034-9170-5E1FB2FD4124}">
      <dsp:nvSpPr>
        <dsp:cNvPr id="0" name=""/>
        <dsp:cNvSpPr/>
      </dsp:nvSpPr>
      <dsp:spPr>
        <a:xfrm>
          <a:off x="1723294" y="953108"/>
          <a:ext cx="3662001" cy="4424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LABEL maintainer="Colby T. Ford &lt;</a:t>
          </a:r>
          <a:r>
            <a:rPr lang="en-US" sz="1300" kern="1200" dirty="0" err="1"/>
            <a:t>colby@tuple.xyz</a:t>
          </a:r>
          <a:r>
            <a:rPr lang="en-US" sz="1300" kern="1200" dirty="0"/>
            <a:t>&gt;"</a:t>
          </a:r>
        </a:p>
      </dsp:txBody>
      <dsp:txXfrm>
        <a:off x="1723294" y="953108"/>
        <a:ext cx="3662001" cy="442406"/>
      </dsp:txXfrm>
    </dsp:sp>
    <dsp:sp modelId="{541FBA64-DA70-47DE-AC26-B75153711BEF}">
      <dsp:nvSpPr>
        <dsp:cNvPr id="0" name=""/>
        <dsp:cNvSpPr/>
      </dsp:nvSpPr>
      <dsp:spPr>
        <a:xfrm>
          <a:off x="0" y="1450358"/>
          <a:ext cx="134632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Dependencies</a:t>
          </a:r>
        </a:p>
      </dsp:txBody>
      <dsp:txXfrm>
        <a:off x="0" y="1450358"/>
        <a:ext cx="1346323" cy="257400"/>
      </dsp:txXfrm>
    </dsp:sp>
    <dsp:sp modelId="{3D14A678-2EA7-4592-9410-291C73482D3E}">
      <dsp:nvSpPr>
        <dsp:cNvPr id="0" name=""/>
        <dsp:cNvSpPr/>
      </dsp:nvSpPr>
      <dsp:spPr>
        <a:xfrm>
          <a:off x="1346323" y="1442315"/>
          <a:ext cx="269264" cy="2734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937810-392D-479F-BF49-7E143F35481D}">
      <dsp:nvSpPr>
        <dsp:cNvPr id="0" name=""/>
        <dsp:cNvSpPr/>
      </dsp:nvSpPr>
      <dsp:spPr>
        <a:xfrm>
          <a:off x="1723294" y="1442315"/>
          <a:ext cx="3662001" cy="2734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apt-get install -y git </a:t>
          </a:r>
          <a:r>
            <a:rPr lang="en-US" sz="1300" kern="1200" dirty="0" err="1"/>
            <a:t>cmake</a:t>
          </a:r>
          <a:r>
            <a:rPr lang="en-US" sz="1300" kern="1200" dirty="0"/>
            <a:t> python3 …</a:t>
          </a:r>
        </a:p>
      </dsp:txBody>
      <dsp:txXfrm>
        <a:off x="1723294" y="1442315"/>
        <a:ext cx="3662001" cy="273487"/>
      </dsp:txXfrm>
    </dsp:sp>
    <dsp:sp modelId="{CD9C36CB-6639-4BF0-B3B1-CF96ACDE32A4}">
      <dsp:nvSpPr>
        <dsp:cNvPr id="0" name=""/>
        <dsp:cNvSpPr/>
      </dsp:nvSpPr>
      <dsp:spPr>
        <a:xfrm>
          <a:off x="0" y="1770646"/>
          <a:ext cx="134632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Environment</a:t>
          </a:r>
        </a:p>
      </dsp:txBody>
      <dsp:txXfrm>
        <a:off x="0" y="1770646"/>
        <a:ext cx="1346323" cy="257400"/>
      </dsp:txXfrm>
    </dsp:sp>
    <dsp:sp modelId="{2D12BB5D-7E3A-4A21-AA34-9B9B14DF86AB}">
      <dsp:nvSpPr>
        <dsp:cNvPr id="0" name=""/>
        <dsp:cNvSpPr/>
      </dsp:nvSpPr>
      <dsp:spPr>
        <a:xfrm>
          <a:off x="1346323" y="1762602"/>
          <a:ext cx="269264" cy="2734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1A4907-0F22-49CD-89A1-CDD34D61F958}">
      <dsp:nvSpPr>
        <dsp:cNvPr id="0" name=""/>
        <dsp:cNvSpPr/>
      </dsp:nvSpPr>
      <dsp:spPr>
        <a:xfrm>
          <a:off x="1723294" y="1762602"/>
          <a:ext cx="3662001" cy="2734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ENV key=value</a:t>
          </a:r>
        </a:p>
      </dsp:txBody>
      <dsp:txXfrm>
        <a:off x="1723294" y="1762602"/>
        <a:ext cx="3662001" cy="273487"/>
      </dsp:txXfrm>
    </dsp:sp>
    <dsp:sp modelId="{D04314CB-64D8-41AB-898D-4C45D0A14BF7}">
      <dsp:nvSpPr>
        <dsp:cNvPr id="0" name=""/>
        <dsp:cNvSpPr/>
      </dsp:nvSpPr>
      <dsp:spPr>
        <a:xfrm>
          <a:off x="0" y="2292027"/>
          <a:ext cx="1346323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Commands</a:t>
          </a:r>
        </a:p>
      </dsp:txBody>
      <dsp:txXfrm>
        <a:off x="0" y="2292027"/>
        <a:ext cx="1346323" cy="257400"/>
      </dsp:txXfrm>
    </dsp:sp>
    <dsp:sp modelId="{B255FA2C-0984-4E44-99E2-CAB0BD530AF4}">
      <dsp:nvSpPr>
        <dsp:cNvPr id="0" name=""/>
        <dsp:cNvSpPr/>
      </dsp:nvSpPr>
      <dsp:spPr>
        <a:xfrm>
          <a:off x="1346323" y="2082890"/>
          <a:ext cx="269264" cy="6756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8E871B-185D-44D1-BA03-21DD6992D074}">
      <dsp:nvSpPr>
        <dsp:cNvPr id="0" name=""/>
        <dsp:cNvSpPr/>
      </dsp:nvSpPr>
      <dsp:spPr>
        <a:xfrm>
          <a:off x="1723294" y="2082890"/>
          <a:ext cx="3662001" cy="675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RUN </a:t>
          </a:r>
          <a:r>
            <a:rPr lang="en-US" sz="1300" kern="1200" dirty="0" err="1"/>
            <a:t>mkdir</a:t>
          </a:r>
          <a:r>
            <a:rPr lang="en-US" sz="1300" kern="1200" dirty="0"/>
            <a:t> /software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RUN rm -r /</a:t>
          </a:r>
          <a:r>
            <a:rPr lang="en-US" sz="1300" kern="1200" dirty="0" err="1"/>
            <a:t>tmp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WORKDIR /software</a:t>
          </a:r>
        </a:p>
      </dsp:txBody>
      <dsp:txXfrm>
        <a:off x="1723294" y="2082890"/>
        <a:ext cx="3662001" cy="675675"/>
      </dsp:txXfrm>
    </dsp:sp>
    <dsp:sp modelId="{3298ED9D-1503-44A7-B2DC-252ADF94B594}">
      <dsp:nvSpPr>
        <dsp:cNvPr id="0" name=""/>
        <dsp:cNvSpPr/>
      </dsp:nvSpPr>
      <dsp:spPr>
        <a:xfrm>
          <a:off x="0" y="2813408"/>
          <a:ext cx="1347640" cy="257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Ports</a:t>
          </a:r>
        </a:p>
      </dsp:txBody>
      <dsp:txXfrm>
        <a:off x="0" y="2813408"/>
        <a:ext cx="1347640" cy="257400"/>
      </dsp:txXfrm>
    </dsp:sp>
    <dsp:sp modelId="{BDB01858-EB77-4F65-8BE9-BC51DF3FCDAC}">
      <dsp:nvSpPr>
        <dsp:cNvPr id="0" name=""/>
        <dsp:cNvSpPr/>
      </dsp:nvSpPr>
      <dsp:spPr>
        <a:xfrm>
          <a:off x="1347639" y="2805365"/>
          <a:ext cx="269528" cy="273487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F96BD2-85C3-42EA-9981-753932242D05}">
      <dsp:nvSpPr>
        <dsp:cNvPr id="0" name=""/>
        <dsp:cNvSpPr/>
      </dsp:nvSpPr>
      <dsp:spPr>
        <a:xfrm>
          <a:off x="1724979" y="2805365"/>
          <a:ext cx="3665580" cy="27348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EXPOSE 3000</a:t>
          </a:r>
        </a:p>
      </dsp:txBody>
      <dsp:txXfrm>
        <a:off x="1724979" y="2805365"/>
        <a:ext cx="3665580" cy="273487"/>
      </dsp:txXfrm>
    </dsp:sp>
    <dsp:sp modelId="{E867679D-5FFB-4534-A446-9AF64406D81A}">
      <dsp:nvSpPr>
        <dsp:cNvPr id="0" name=""/>
        <dsp:cNvSpPr/>
      </dsp:nvSpPr>
      <dsp:spPr>
        <a:xfrm>
          <a:off x="0" y="3157701"/>
          <a:ext cx="1346323" cy="41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Entrypoint</a:t>
          </a:r>
          <a:r>
            <a:rPr lang="en-US" sz="1300" kern="1200" dirty="0"/>
            <a:t>/Start commands</a:t>
          </a:r>
        </a:p>
      </dsp:txBody>
      <dsp:txXfrm>
        <a:off x="0" y="3157701"/>
        <a:ext cx="1346323" cy="410231"/>
      </dsp:txXfrm>
    </dsp:sp>
    <dsp:sp modelId="{EBA6697B-5E42-4E75-9F59-749AEA2A0DBB}">
      <dsp:nvSpPr>
        <dsp:cNvPr id="0" name=""/>
        <dsp:cNvSpPr/>
      </dsp:nvSpPr>
      <dsp:spPr>
        <a:xfrm>
          <a:off x="1346323" y="3125652"/>
          <a:ext cx="269264" cy="47432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17618-F077-4B99-82AC-393E24D614AF}">
      <dsp:nvSpPr>
        <dsp:cNvPr id="0" name=""/>
        <dsp:cNvSpPr/>
      </dsp:nvSpPr>
      <dsp:spPr>
        <a:xfrm>
          <a:off x="1723294" y="3125652"/>
          <a:ext cx="3662001" cy="4743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ENTRYPOINT ["./run.sh"]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CMD ["python", "helloworld.py"]</a:t>
          </a:r>
        </a:p>
      </dsp:txBody>
      <dsp:txXfrm>
        <a:off x="1723294" y="3125652"/>
        <a:ext cx="3662001" cy="474329"/>
      </dsp:txXfrm>
    </dsp:sp>
    <dsp:sp modelId="{7A215A69-BD3A-47A7-900A-3D7E84AA62D6}">
      <dsp:nvSpPr>
        <dsp:cNvPr id="0" name=""/>
        <dsp:cNvSpPr/>
      </dsp:nvSpPr>
      <dsp:spPr>
        <a:xfrm>
          <a:off x="0" y="3646782"/>
          <a:ext cx="1346323" cy="41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92456" bIns="3302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Container Layer</a:t>
          </a:r>
        </a:p>
      </dsp:txBody>
      <dsp:txXfrm>
        <a:off x="0" y="3646782"/>
        <a:ext cx="1346323" cy="410231"/>
      </dsp:txXfrm>
    </dsp:sp>
    <dsp:sp modelId="{FD212D16-6BC2-49BD-82D7-B76992EF1EAF}">
      <dsp:nvSpPr>
        <dsp:cNvPr id="0" name=""/>
        <dsp:cNvSpPr/>
      </dsp:nvSpPr>
      <dsp:spPr>
        <a:xfrm>
          <a:off x="1346323" y="3646782"/>
          <a:ext cx="269264" cy="410231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BFBF8-19B8-4FC8-A154-6B3E5F36C1E5}">
      <dsp:nvSpPr>
        <dsp:cNvPr id="0" name=""/>
        <dsp:cNvSpPr/>
      </dsp:nvSpPr>
      <dsp:spPr>
        <a:xfrm>
          <a:off x="1723294" y="3646782"/>
          <a:ext cx="3662001" cy="4102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Filesystem, volume(s), etc.</a:t>
          </a:r>
        </a:p>
      </dsp:txBody>
      <dsp:txXfrm>
        <a:off x="1723294" y="3646782"/>
        <a:ext cx="3662001" cy="410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5B07CF-9F58-4773-A587-2324F20554B8}">
      <dsp:nvSpPr>
        <dsp:cNvPr id="0" name=""/>
        <dsp:cNvSpPr/>
      </dsp:nvSpPr>
      <dsp:spPr>
        <a:xfrm>
          <a:off x="422242" y="1501"/>
          <a:ext cx="3342511" cy="12217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Kubernetes (K8s) is an open-source container orchestration system.</a:t>
          </a:r>
        </a:p>
      </dsp:txBody>
      <dsp:txXfrm>
        <a:off x="422242" y="1501"/>
        <a:ext cx="3342511" cy="1221752"/>
      </dsp:txXfrm>
    </dsp:sp>
    <dsp:sp modelId="{EE48BACC-748E-4BE2-954E-59931E92FFBF}">
      <dsp:nvSpPr>
        <dsp:cNvPr id="0" name=""/>
        <dsp:cNvSpPr/>
      </dsp:nvSpPr>
      <dsp:spPr>
        <a:xfrm>
          <a:off x="422242" y="1426879"/>
          <a:ext cx="3342511" cy="1221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Docker containers and spin up compute nodes as needed.</a:t>
          </a:r>
        </a:p>
      </dsp:txBody>
      <dsp:txXfrm>
        <a:off x="422242" y="1426879"/>
        <a:ext cx="3342511" cy="1221752"/>
      </dsp:txXfrm>
    </dsp:sp>
    <dsp:sp modelId="{AA0BBA3B-C81D-4E57-84A4-53364ABE7A14}">
      <dsp:nvSpPr>
        <dsp:cNvPr id="0" name=""/>
        <dsp:cNvSpPr/>
      </dsp:nvSpPr>
      <dsp:spPr>
        <a:xfrm>
          <a:off x="422242" y="2852257"/>
          <a:ext cx="3342511" cy="12217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Specify different resource needs by node pool.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Memory, CPUs, GPUs</a:t>
          </a:r>
        </a:p>
      </dsp:txBody>
      <dsp:txXfrm>
        <a:off x="422242" y="2852257"/>
        <a:ext cx="3342511" cy="1221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They Optimize Storage &amp; Build Speed</a:t>
            </a:r>
          </a:p>
          <a:p>
            <a:r>
              <a:rPr lang="en-US" dirty="0"/>
              <a:t>Docker images are </a:t>
            </a:r>
            <a:r>
              <a:rPr lang="en-US" b="1" dirty="0"/>
              <a:t>built in layers</a:t>
            </a:r>
            <a:r>
              <a:rPr lang="en-US" dirty="0"/>
              <a:t>, where </a:t>
            </a:r>
            <a:r>
              <a:rPr lang="en-US" b="1" dirty="0"/>
              <a:t>each layer represents a change</a:t>
            </a:r>
            <a:r>
              <a:rPr lang="en-US" dirty="0"/>
              <a:t> to the previous one. This helps in:</a:t>
            </a:r>
          </a:p>
          <a:p>
            <a:r>
              <a:rPr lang="en-US" dirty="0"/>
              <a:t>✅ </a:t>
            </a:r>
            <a:r>
              <a:rPr lang="en-US" b="1" dirty="0"/>
              <a:t>Reducing storage use</a:t>
            </a:r>
            <a:r>
              <a:rPr lang="en-US" dirty="0"/>
              <a:t> (by sharing common layers)</a:t>
            </a:r>
            <a:br>
              <a:rPr lang="en-US" dirty="0"/>
            </a:br>
            <a:r>
              <a:rPr lang="en-US" dirty="0"/>
              <a:t>✅ </a:t>
            </a:r>
            <a:r>
              <a:rPr lang="en-US" b="1" dirty="0"/>
              <a:t>Faster builds</a:t>
            </a:r>
            <a:r>
              <a:rPr lang="en-US" dirty="0"/>
              <a:t> (by reusing cached layers)</a:t>
            </a:r>
          </a:p>
          <a:p>
            <a:endParaRPr lang="en-US" dirty="0"/>
          </a:p>
          <a:p>
            <a:r>
              <a:rPr lang="en-US" b="1" dirty="0"/>
              <a:t>How Docker Layers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instruction in a </a:t>
            </a:r>
            <a:r>
              <a:rPr lang="en-US" b="1" dirty="0" err="1"/>
              <a:t>Dockerfile</a:t>
            </a:r>
            <a:r>
              <a:rPr lang="en-US" dirty="0"/>
              <a:t> (FROM, RUN, COPY, etc.) creates a </a:t>
            </a:r>
            <a:r>
              <a:rPr lang="en-US" b="1" dirty="0"/>
              <a:t>new layer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Layers are </a:t>
            </a:r>
            <a:r>
              <a:rPr lang="en-US" b="1" dirty="0"/>
              <a:t>stacked</a:t>
            </a:r>
            <a:r>
              <a:rPr lang="en-US" dirty="0"/>
              <a:t> on top of each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b="1" dirty="0"/>
              <a:t>new or changed layers</a:t>
            </a:r>
            <a:r>
              <a:rPr lang="en-US" dirty="0"/>
              <a:t> are rebuilt when you modify the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Docker </a:t>
            </a:r>
            <a:r>
              <a:rPr lang="en-US" b="1" dirty="0"/>
              <a:t>reuses identical layers across images</a:t>
            </a:r>
            <a:r>
              <a:rPr lang="en-US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Example: If two images </a:t>
            </a:r>
            <a:r>
              <a:rPr lang="en-US" b="1" dirty="0"/>
              <a:t>share the same base layer (FROM ubuntu)</a:t>
            </a:r>
            <a:r>
              <a:rPr lang="en-US" dirty="0"/>
              <a:t>, Docker </a:t>
            </a:r>
            <a:r>
              <a:rPr lang="en-US" b="1" dirty="0"/>
              <a:t>stores it only once</a:t>
            </a:r>
            <a:r>
              <a:rPr lang="en-US" dirty="0"/>
              <a:t>. This </a:t>
            </a:r>
            <a:r>
              <a:rPr lang="en-US" b="1" dirty="0"/>
              <a:t>saves disk space</a:t>
            </a:r>
            <a:r>
              <a:rPr lang="en-US" dirty="0"/>
              <a:t> on the host machine.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234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6199af79b_2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56199af79b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6199af79b_2_3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56199af79b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6199af79b_2_3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g56199af79b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6199af79b_2_3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56199af79b_2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6199af79b_2_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g56199af79b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6199af79b_2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56199af79b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6199af79b_2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56199af79b_2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56199af79b_2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56199af79b_2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6199af79b_2_4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56199af79b_2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6199af79b_2_4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g56199af79b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line creates a </a:t>
            </a:r>
            <a:r>
              <a:rPr lang="en-US" b="1" dirty="0"/>
              <a:t>layer</a:t>
            </a:r>
            <a:r>
              <a:rPr lang="en-US" dirty="0"/>
              <a:t>. If you </a:t>
            </a:r>
            <a:r>
              <a:rPr lang="en-US" b="1" dirty="0"/>
              <a:t>change app.py</a:t>
            </a:r>
            <a:r>
              <a:rPr lang="en-US" dirty="0"/>
              <a:t>, Docker </a:t>
            </a:r>
            <a:r>
              <a:rPr lang="en-US" b="1" dirty="0"/>
              <a:t>only rebuilds Layer 5 &amp; 6</a:t>
            </a:r>
            <a:r>
              <a:rPr lang="en-US" dirty="0"/>
              <a:t>, not the entire image.</a:t>
            </a:r>
          </a:p>
          <a:p>
            <a:r>
              <a:rPr lang="en-US" dirty="0"/>
              <a:t>Docker </a:t>
            </a:r>
            <a:r>
              <a:rPr lang="en-US" b="1" dirty="0"/>
              <a:t>caches layers</a:t>
            </a:r>
            <a:r>
              <a:rPr lang="en-US" dirty="0"/>
              <a:t> to </a:t>
            </a:r>
            <a:r>
              <a:rPr lang="en-US" b="1" dirty="0"/>
              <a:t>avoid re-running unchanged steps</a:t>
            </a:r>
            <a:r>
              <a:rPr lang="en-US" dirty="0"/>
              <a:t>. The cache works </a:t>
            </a:r>
            <a:r>
              <a:rPr lang="en-US" b="1" dirty="0"/>
              <a:t>from top to bottom</a:t>
            </a:r>
            <a:r>
              <a:rPr lang="en-US" dirty="0"/>
              <a:t>. If one layer </a:t>
            </a:r>
            <a:r>
              <a:rPr lang="en-US" b="1" dirty="0"/>
              <a:t>changes</a:t>
            </a:r>
            <a:r>
              <a:rPr lang="en-US" dirty="0"/>
              <a:t>, all </a:t>
            </a:r>
            <a:r>
              <a:rPr lang="en-US" b="1" dirty="0"/>
              <a:t>subsequent layers are rebuilt</a:t>
            </a:r>
            <a:r>
              <a:rPr lang="en-US" dirty="0"/>
              <a:t>.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59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6199af79b_2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g56199af79b_2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6199af79b_2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56199af79b_2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6199af79b_2_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56199af79b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6199af79b_2_4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56199af79b_2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56199af79b_2_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56199af79b_2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6199af79b_2_4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56199af79b_2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6199af79b_2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56199af79b_2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6199af79b_2_4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56199af79b_2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56199af79b_2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56199af79b_2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6199af79b_2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56199af79b_2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657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6199af79b_2_5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56199af79b_2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56199af79b_2_5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56199af79b_2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6199af79b_2_5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56199af79b_2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6199af79b_2_5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g56199af79b_2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6199af79b_2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56199af79b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6199af79b_2_5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56199af79b_2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6199af79b_2_5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56199af79b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6199af79b_2_5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56199af79b_2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6199af79b_2_6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56199af79b_2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56199af79b_2_6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56199af79b_2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6199af79b_2_2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56199af79b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56199af79b_2_6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56199af79b_2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56199af79b_2_5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56199af79b_2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56199af79b_2_5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56199af79b_2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6199af79b_2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56199af79b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6199af79b_2_6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g56199af79b_2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56199af79b_2_7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56199af79b_2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56199af79b_2_7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g56199af79b_2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56199af79b_2_7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g56199af79b_2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6199af79b_2_7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56199af79b_2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6199af79b_2_7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g56199af79b_2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6199af79b_2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56199af79b_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6199af79b_2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56199af79b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1" dirty="0"/>
              <a:t>"Người lái tàu"</a:t>
            </a:r>
            <a:r>
              <a:rPr lang="vi-VN" dirty="0"/>
              <a:t> hoặc </a:t>
            </a:r>
            <a:r>
              <a:rPr lang="vi-VN" b="1" dirty="0"/>
              <a:t>"Hoa tiêu"</a:t>
            </a:r>
            <a:r>
              <a:rPr lang="vi-VN" dirty="0"/>
              <a:t> (nếu nói về người điều hướng tàu)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7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6199af79b_2_3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56199af79b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6199af79b_2_3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56199af79b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475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70998" y="1267459"/>
            <a:ext cx="3302000" cy="2774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155CC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95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572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1930" y="-406347"/>
            <a:ext cx="8742045" cy="263149"/>
          </a:xfrm>
        </p:spPr>
        <p:txBody>
          <a:bodyPr/>
          <a:lstStyle>
            <a:lvl1pPr>
              <a:defRPr sz="900" b="0" spc="225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3600868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558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F8E8-6112-448D-9AE7-6EFD76A512F3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14B87-74F9-4D43-8911-64CFFD5FF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05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0109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435894" y="1635372"/>
            <a:ext cx="8272211" cy="275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304800" algn="l">
              <a:spcBef>
                <a:spcPts val="300"/>
              </a:spcBef>
              <a:spcAft>
                <a:spcPts val="0"/>
              </a:spcAft>
              <a:buSzPts val="1200"/>
              <a:buChar char="◼"/>
              <a:defRPr/>
            </a:lvl1pPr>
            <a:lvl2pPr marL="914400" lvl="1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2pPr>
            <a:lvl3pPr marL="1371600" lvl="2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3pPr>
            <a:lvl4pPr marL="1828800" lvl="3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4pPr>
            <a:lvl5pPr marL="2286000" lvl="4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5pPr>
            <a:lvl6pPr marL="2743200" lvl="5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6pPr>
            <a:lvl7pPr marL="3200400" lvl="6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7pPr>
            <a:lvl8pPr marL="3657600" lvl="7" indent="-304800" algn="l">
              <a:spcBef>
                <a:spcPts val="500"/>
              </a:spcBef>
              <a:spcAft>
                <a:spcPts val="0"/>
              </a:spcAft>
              <a:buSzPts val="1200"/>
              <a:buChar char="◼"/>
              <a:defRPr/>
            </a:lvl8pPr>
            <a:lvl9pPr marL="4114800" lvl="8" indent="-304800" algn="l">
              <a:spcBef>
                <a:spcPts val="500"/>
              </a:spcBef>
              <a:spcAft>
                <a:spcPts val="500"/>
              </a:spcAft>
              <a:buSzPts val="1200"/>
              <a:buChar char="◼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5704463" y="446710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435894" y="4463858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7918725" y="4467103"/>
            <a:ext cx="78938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108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435895" y="3520042"/>
            <a:ext cx="8272212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Gill Sans"/>
              <a:buNone/>
              <a:defRPr sz="1800" b="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>
            <a:spLocks noGrp="1"/>
          </p:cNvSpPr>
          <p:nvPr>
            <p:ph type="pic" idx="2"/>
          </p:nvPr>
        </p:nvSpPr>
        <p:spPr>
          <a:xfrm>
            <a:off x="335863" y="449794"/>
            <a:ext cx="8468144" cy="2667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35894" y="3945095"/>
            <a:ext cx="8272213" cy="449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9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600"/>
              <a:buNone/>
              <a:defRPr sz="7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>
            <a:off x="5704463" y="4467103"/>
            <a:ext cx="21335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ftr" idx="11"/>
          </p:nvPr>
        </p:nvSpPr>
        <p:spPr>
          <a:xfrm>
            <a:off x="435894" y="4463858"/>
            <a:ext cx="518790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7918725" y="4467103"/>
            <a:ext cx="7893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0095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73" y="0"/>
            <a:ext cx="9140190" cy="4356100"/>
          </a:xfrm>
          <a:custGeom>
            <a:avLst/>
            <a:gdLst/>
            <a:ahLst/>
            <a:cxnLst/>
            <a:rect l="l" t="t" r="r" b="b"/>
            <a:pathLst>
              <a:path w="9140190" h="4356100">
                <a:moveTo>
                  <a:pt x="0" y="4355795"/>
                </a:moveTo>
                <a:lnTo>
                  <a:pt x="9139726" y="4355795"/>
                </a:lnTo>
                <a:lnTo>
                  <a:pt x="9139726" y="0"/>
                </a:lnTo>
                <a:lnTo>
                  <a:pt x="0" y="0"/>
                </a:lnTo>
                <a:lnTo>
                  <a:pt x="0" y="4355795"/>
                </a:lnTo>
                <a:close/>
              </a:path>
            </a:pathLst>
          </a:custGeom>
          <a:solidFill>
            <a:srgbClr val="238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3843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1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8567" y="0"/>
            <a:ext cx="6885432" cy="436473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24899" y="1745995"/>
            <a:ext cx="2998470" cy="1120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7494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7" r:id="rId3"/>
    <p:sldLayoutId id="2147483669" r:id="rId4"/>
    <p:sldLayoutId id="2147483671" r:id="rId5"/>
    <p:sldLayoutId id="2147483684" r:id="rId6"/>
    <p:sldLayoutId id="2147483685" r:id="rId7"/>
    <p:sldLayoutId id="2147483686" r:id="rId8"/>
    <p:sldLayoutId id="2147483687" r:id="rId9"/>
    <p:sldLayoutId id="214748368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mailto:janedoe@example.com" TargetMode="Externa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FF643-5AA3-45F7-BC77-0AB544CA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Containerization</a:t>
            </a:r>
          </a:p>
        </p:txBody>
      </p:sp>
    </p:spTree>
    <p:extLst>
      <p:ext uri="{BB962C8B-B14F-4D97-AF65-F5344CB8AC3E}">
        <p14:creationId xmlns:p14="http://schemas.microsoft.com/office/powerpoint/2010/main" val="708546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4C2A-DBBF-01A7-F42D-7F32E89D0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096" y="258250"/>
            <a:ext cx="7775223" cy="635400"/>
          </a:xfrm>
        </p:spPr>
        <p:txBody>
          <a:bodyPr/>
          <a:lstStyle/>
          <a:p>
            <a:r>
              <a:rPr lang="en-US" dirty="0"/>
              <a:t>Volumes (and sharing other resources)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963A8-66D4-F85B-8866-569B71A3A1EA}"/>
              </a:ext>
            </a:extLst>
          </p:cNvPr>
          <p:cNvSpPr/>
          <p:nvPr/>
        </p:nvSpPr>
        <p:spPr>
          <a:xfrm>
            <a:off x="1211342" y="1388949"/>
            <a:ext cx="6876855" cy="29568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Host Machine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63F1595-CC10-231B-576D-BB5F13EA7855}"/>
              </a:ext>
            </a:extLst>
          </p:cNvPr>
          <p:cNvSpPr/>
          <p:nvPr/>
        </p:nvSpPr>
        <p:spPr>
          <a:xfrm>
            <a:off x="2729580" y="1499096"/>
            <a:ext cx="2313786" cy="1014954"/>
          </a:xfrm>
          <a:prstGeom prst="roundRect">
            <a:avLst/>
          </a:prstGeom>
          <a:solidFill>
            <a:srgbClr val="00206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Docker 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08A6961-059A-8400-7C77-5038D58534AA}"/>
              </a:ext>
            </a:extLst>
          </p:cNvPr>
          <p:cNvSpPr/>
          <p:nvPr/>
        </p:nvSpPr>
        <p:spPr>
          <a:xfrm>
            <a:off x="1494147" y="2743497"/>
            <a:ext cx="1578989" cy="133830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Filesystem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53B178-C321-2B18-BBB8-D925C4F1A89D}"/>
              </a:ext>
            </a:extLst>
          </p:cNvPr>
          <p:cNvSpPr/>
          <p:nvPr/>
        </p:nvSpPr>
        <p:spPr>
          <a:xfrm>
            <a:off x="1616694" y="3396007"/>
            <a:ext cx="1333893" cy="457200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Area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875644-9084-E0DE-0220-C44DCF849259}"/>
              </a:ext>
            </a:extLst>
          </p:cNvPr>
          <p:cNvSpPr/>
          <p:nvPr/>
        </p:nvSpPr>
        <p:spPr>
          <a:xfrm>
            <a:off x="4602638" y="2965790"/>
            <a:ext cx="1578989" cy="40796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14FCE6-E5B4-708C-3B6A-2D2DACE26628}"/>
              </a:ext>
            </a:extLst>
          </p:cNvPr>
          <p:cNvSpPr/>
          <p:nvPr/>
        </p:nvSpPr>
        <p:spPr>
          <a:xfrm>
            <a:off x="4602637" y="3486047"/>
            <a:ext cx="1578989" cy="40796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1A9297-A406-F1B6-830F-F145EF32E761}"/>
              </a:ext>
            </a:extLst>
          </p:cNvPr>
          <p:cNvSpPr/>
          <p:nvPr/>
        </p:nvSpPr>
        <p:spPr>
          <a:xfrm>
            <a:off x="6334026" y="3470620"/>
            <a:ext cx="1578989" cy="40796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GPUs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C7CFEE0-2BF7-9761-5C0D-C3813C81B62D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2283642" y="2006573"/>
            <a:ext cx="445938" cy="73692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C8B50420-ADB8-C344-712D-9362FBB6876A}"/>
              </a:ext>
            </a:extLst>
          </p:cNvPr>
          <p:cNvCxnSpPr>
            <a:cxnSpLocks/>
            <a:stCxn id="19" idx="3"/>
            <a:endCxn id="8" idx="0"/>
          </p:cNvCxnSpPr>
          <p:nvPr/>
        </p:nvCxnSpPr>
        <p:spPr>
          <a:xfrm>
            <a:off x="4550803" y="2148793"/>
            <a:ext cx="841330" cy="81699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05EDF7-A3DA-7D19-B288-013D72F93EBB}"/>
              </a:ext>
            </a:extLst>
          </p:cNvPr>
          <p:cNvSpPr/>
          <p:nvPr/>
        </p:nvSpPr>
        <p:spPr>
          <a:xfrm>
            <a:off x="3216910" y="1920193"/>
            <a:ext cx="1333893" cy="457200"/>
          </a:xfrm>
          <a:prstGeom prst="roundRect">
            <a:avLst/>
          </a:prstGeom>
          <a:ln>
            <a:prstDash val="solid"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BE600AF-8A23-35AA-C930-6C6E7F586DD0}"/>
              </a:ext>
            </a:extLst>
          </p:cNvPr>
          <p:cNvCxnSpPr>
            <a:cxnSpLocks/>
            <a:stCxn id="19" idx="2"/>
            <a:endCxn id="7" idx="3"/>
          </p:cNvCxnSpPr>
          <p:nvPr/>
        </p:nvCxnSpPr>
        <p:spPr>
          <a:xfrm rot="5400000">
            <a:off x="2793615" y="2534365"/>
            <a:ext cx="1247214" cy="933270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8DFB7D-124F-7FDF-DB20-A86DF461FB5E}"/>
              </a:ext>
            </a:extLst>
          </p:cNvPr>
          <p:cNvSpPr txBox="1"/>
          <p:nvPr/>
        </p:nvSpPr>
        <p:spPr>
          <a:xfrm>
            <a:off x="1517124" y="2042270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bind mount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D3408F-E440-C4B7-5C4A-62111EFFFD58}"/>
              </a:ext>
            </a:extLst>
          </p:cNvPr>
          <p:cNvSpPr txBox="1"/>
          <p:nvPr/>
        </p:nvSpPr>
        <p:spPr>
          <a:xfrm>
            <a:off x="3626679" y="3122366"/>
            <a:ext cx="639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volume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5C92C-6CDA-B4E3-431E-7A7551B3BE17}"/>
              </a:ext>
            </a:extLst>
          </p:cNvPr>
          <p:cNvSpPr txBox="1"/>
          <p:nvPr/>
        </p:nvSpPr>
        <p:spPr>
          <a:xfrm>
            <a:off x="5264373" y="2230089"/>
            <a:ext cx="5757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tmpfs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mount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E2D7D71-DE53-F498-2B4A-1B24D74A5B85}"/>
              </a:ext>
            </a:extLst>
          </p:cNvPr>
          <p:cNvSpPr/>
          <p:nvPr/>
        </p:nvSpPr>
        <p:spPr>
          <a:xfrm>
            <a:off x="6334027" y="2965790"/>
            <a:ext cx="1578989" cy="40796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AA0D91-551D-D9D6-07F9-DF55984886EA}"/>
              </a:ext>
            </a:extLst>
          </p:cNvPr>
          <p:cNvSpPr txBox="1"/>
          <p:nvPr/>
        </p:nvSpPr>
        <p:spPr>
          <a:xfrm>
            <a:off x="6694771" y="2256635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veth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4284A80C-C745-7DB1-2A9A-5FB74AACC30F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4550803" y="2148793"/>
            <a:ext cx="2572719" cy="81699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D681B2B-FA1B-A47E-1393-751DC2F32C32}"/>
              </a:ext>
            </a:extLst>
          </p:cNvPr>
          <p:cNvSpPr txBox="1"/>
          <p:nvPr/>
        </p:nvSpPr>
        <p:spPr>
          <a:xfrm>
            <a:off x="6506951" y="3869161"/>
            <a:ext cx="1204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nvidia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container toolkit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DA30D5-D73A-C624-BC88-13820F58D2F6}"/>
              </a:ext>
            </a:extLst>
          </p:cNvPr>
          <p:cNvSpPr txBox="1"/>
          <p:nvPr/>
        </p:nvSpPr>
        <p:spPr>
          <a:xfrm>
            <a:off x="4737818" y="3878588"/>
            <a:ext cx="13035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(shared with host)</a:t>
            </a:r>
          </a:p>
        </p:txBody>
      </p:sp>
    </p:spTree>
    <p:extLst>
      <p:ext uri="{BB962C8B-B14F-4D97-AF65-F5344CB8AC3E}">
        <p14:creationId xmlns:p14="http://schemas.microsoft.com/office/powerpoint/2010/main" val="8776582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24" y="4470908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88DB"/>
                </a:solidFill>
                <a:latin typeface="Arial"/>
                <a:cs typeface="Arial"/>
              </a:rPr>
              <a:t>Architecture</a:t>
            </a:r>
            <a:r>
              <a:rPr sz="3600" spc="-7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2388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1600" marR="5080" indent="-88900">
              <a:lnSpc>
                <a:spcPts val="4300"/>
              </a:lnSpc>
              <a:spcBef>
                <a:spcPts val="215"/>
              </a:spcBef>
            </a:pPr>
            <a:r>
              <a:rPr dirty="0"/>
              <a:t>Control</a:t>
            </a:r>
            <a:r>
              <a:rPr spc="-130" dirty="0"/>
              <a:t> </a:t>
            </a:r>
            <a:r>
              <a:rPr spc="-10" dirty="0"/>
              <a:t>Plane Components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Control</a:t>
            </a:r>
            <a:r>
              <a:rPr spc="-70" dirty="0"/>
              <a:t> </a:t>
            </a:r>
            <a:r>
              <a:rPr dirty="0"/>
              <a:t>Plane</a:t>
            </a:r>
            <a:r>
              <a:rPr spc="-75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672844"/>
            <a:ext cx="4671060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100"/>
              </a:spcBef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kube-apiserver</a:t>
            </a:r>
            <a:endParaRPr sz="3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spc="-20" dirty="0">
                <a:latin typeface="Arial"/>
                <a:cs typeface="Arial"/>
              </a:rPr>
              <a:t>etcd</a:t>
            </a:r>
            <a:endParaRPr sz="3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kube-controller-manager</a:t>
            </a:r>
            <a:endParaRPr sz="3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kube-scheduler</a:t>
            </a:r>
            <a:endParaRPr sz="3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cloud-controller-manager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528" y="1197863"/>
            <a:ext cx="2557272" cy="3806952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kube-apiserver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343659"/>
            <a:ext cx="7867650" cy="321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89940" indent="-381000">
              <a:lnSpc>
                <a:spcPct val="100000"/>
              </a:lnSpc>
              <a:spcBef>
                <a:spcPts val="10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Provides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forward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facing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interface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dirty="0">
                <a:latin typeface="Arial"/>
                <a:cs typeface="Arial"/>
              </a:rPr>
              <a:t>kubernetes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plane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  <a:p>
            <a:pPr marL="393700" marR="1395095" indent="-381000">
              <a:lnSpc>
                <a:spcPct val="100800"/>
              </a:lnSpc>
              <a:spcBef>
                <a:spcPts val="100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clients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applications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interact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kubernetes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strictly</a:t>
            </a:r>
            <a:r>
              <a:rPr sz="2400" b="1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API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Server.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99700"/>
              </a:lnSpc>
              <a:spcBef>
                <a:spcPts val="1019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Acts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gatekeeper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handling </a:t>
            </a:r>
            <a:r>
              <a:rPr sz="2400" dirty="0">
                <a:latin typeface="Arial"/>
                <a:cs typeface="Arial"/>
              </a:rPr>
              <a:t>authentication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authorization,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request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validation, </a:t>
            </a:r>
            <a:r>
              <a:rPr sz="2400" dirty="0">
                <a:latin typeface="Arial"/>
                <a:cs typeface="Arial"/>
              </a:rPr>
              <a:t>mutation,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admission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addition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being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front-</a:t>
            </a:r>
            <a:r>
              <a:rPr sz="2400" dirty="0">
                <a:latin typeface="Arial"/>
                <a:cs typeface="Arial"/>
              </a:rPr>
              <a:t>end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backing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datastore.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etcd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5155" y="1397270"/>
            <a:ext cx="7933690" cy="224472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etcd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datastore.</a:t>
            </a:r>
            <a:endParaRPr sz="2400" dirty="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9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Purpose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relation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Kubernetes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strong, </a:t>
            </a:r>
            <a:r>
              <a:rPr sz="2400" dirty="0">
                <a:latin typeface="Arial"/>
                <a:cs typeface="Arial"/>
              </a:rPr>
              <a:t>consistent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highly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available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key-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persisting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state.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Stores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objects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config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information.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8008" y="3752298"/>
            <a:ext cx="2624328" cy="93878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etcd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1" y="1825911"/>
            <a:ext cx="3872229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latin typeface="Arial"/>
                <a:cs typeface="Arial"/>
              </a:rPr>
              <a:t>Uses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“Raft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spc="-10" dirty="0">
                <a:latin typeface="Arial"/>
                <a:cs typeface="Arial"/>
              </a:rPr>
              <a:t>Consensus” </a:t>
            </a:r>
            <a:r>
              <a:rPr sz="2400" dirty="0">
                <a:latin typeface="Arial"/>
                <a:cs typeface="Arial"/>
              </a:rPr>
              <a:t>among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quorum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systems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fault-tolerant </a:t>
            </a:r>
            <a:r>
              <a:rPr sz="2400" dirty="0">
                <a:latin typeface="Arial"/>
                <a:cs typeface="Arial"/>
              </a:rPr>
              <a:t>consistent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“view”</a:t>
            </a:r>
            <a:r>
              <a:rPr sz="2400" i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10" dirty="0">
                <a:latin typeface="Arial"/>
                <a:cs typeface="Arial"/>
              </a:rPr>
              <a:t>cluster.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4" y="4135628"/>
            <a:ext cx="270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10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https://raft.github.io/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447" y="1581911"/>
            <a:ext cx="3959352" cy="295960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07767" y="4621276"/>
            <a:ext cx="81216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u="sng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Image</a:t>
            </a:r>
            <a:r>
              <a:rPr sz="1000" u="sng" spc="-25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Source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kube-controller-manager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392428"/>
            <a:ext cx="7785100" cy="341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194945" indent="-419100">
              <a:lnSpc>
                <a:spcPct val="100000"/>
              </a:lnSpc>
              <a:spcBef>
                <a:spcPts val="100"/>
              </a:spcBef>
              <a:buChar char="●"/>
              <a:tabLst>
                <a:tab pos="431800" algn="l"/>
              </a:tabLst>
            </a:pPr>
            <a:r>
              <a:rPr sz="3000" dirty="0">
                <a:latin typeface="Arial"/>
                <a:cs typeface="Arial"/>
              </a:rPr>
              <a:t>Monitors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cluster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state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via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apiserver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steers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the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cluster</a:t>
            </a:r>
            <a:r>
              <a:rPr sz="3000" b="1" spc="-4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towards</a:t>
            </a:r>
            <a:r>
              <a:rPr sz="3000" b="1" spc="-45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the </a:t>
            </a:r>
            <a:r>
              <a:rPr sz="3000" b="1" dirty="0">
                <a:latin typeface="Arial"/>
                <a:cs typeface="Arial"/>
              </a:rPr>
              <a:t>desired</a:t>
            </a:r>
            <a:r>
              <a:rPr sz="3000" b="1" spc="-30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state</a:t>
            </a:r>
            <a:r>
              <a:rPr sz="3000" spc="-10" dirty="0">
                <a:latin typeface="Arial"/>
                <a:cs typeface="Arial"/>
              </a:rPr>
              <a:t>.</a:t>
            </a:r>
            <a:endParaRPr sz="300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spcBef>
                <a:spcPts val="700"/>
              </a:spcBef>
              <a:buSzPct val="187500"/>
              <a:buChar char="●"/>
              <a:tabLst>
                <a:tab pos="431165" algn="l"/>
              </a:tabLst>
            </a:pPr>
            <a:r>
              <a:rPr sz="1600" dirty="0">
                <a:latin typeface="Arial"/>
                <a:cs typeface="Arial"/>
              </a:rPr>
              <a:t>Node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Responsible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noticing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responding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when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nodes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down.</a:t>
            </a:r>
            <a:endParaRPr sz="1600">
              <a:latin typeface="Arial"/>
              <a:cs typeface="Arial"/>
            </a:endParaRPr>
          </a:p>
          <a:p>
            <a:pPr marL="431800" marR="5080" indent="-419100">
              <a:lnSpc>
                <a:spcPts val="1900"/>
              </a:lnSpc>
              <a:spcBef>
                <a:spcPts val="660"/>
              </a:spcBef>
              <a:buSzPct val="187500"/>
              <a:buChar char="●"/>
              <a:tabLst>
                <a:tab pos="431800" algn="l"/>
              </a:tabLst>
            </a:pPr>
            <a:r>
              <a:rPr sz="1600" dirty="0">
                <a:latin typeface="Arial"/>
                <a:cs typeface="Arial"/>
              </a:rPr>
              <a:t>Replication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Controller: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Responsible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maintaining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correct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number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pods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for </a:t>
            </a:r>
            <a:r>
              <a:rPr sz="1600" dirty="0">
                <a:latin typeface="Arial"/>
                <a:cs typeface="Arial"/>
              </a:rPr>
              <a:t>every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replication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object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system.</a:t>
            </a:r>
            <a:endParaRPr sz="1600">
              <a:latin typeface="Arial"/>
              <a:cs typeface="Arial"/>
            </a:endParaRPr>
          </a:p>
          <a:p>
            <a:pPr marL="431800" marR="367030" indent="-419100">
              <a:lnSpc>
                <a:spcPts val="1900"/>
              </a:lnSpc>
              <a:spcBef>
                <a:spcPts val="615"/>
              </a:spcBef>
              <a:buSzPct val="187500"/>
              <a:buChar char="●"/>
              <a:tabLst>
                <a:tab pos="431800" algn="l"/>
              </a:tabLst>
            </a:pPr>
            <a:r>
              <a:rPr sz="1600" dirty="0">
                <a:latin typeface="Arial"/>
                <a:cs typeface="Arial"/>
              </a:rPr>
              <a:t>Endpoints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Controller: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Populates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Endpoints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object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(that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is,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joins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Services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&amp; </a:t>
            </a:r>
            <a:r>
              <a:rPr sz="1600" spc="-10" dirty="0">
                <a:latin typeface="Arial"/>
                <a:cs typeface="Arial"/>
              </a:rPr>
              <a:t>Pods).</a:t>
            </a:r>
            <a:endParaRPr sz="1600">
              <a:latin typeface="Arial"/>
              <a:cs typeface="Arial"/>
            </a:endParaRPr>
          </a:p>
          <a:p>
            <a:pPr marL="431800" marR="297815" indent="-419100">
              <a:lnSpc>
                <a:spcPts val="1900"/>
              </a:lnSpc>
              <a:spcBef>
                <a:spcPts val="685"/>
              </a:spcBef>
              <a:buSzPct val="187500"/>
              <a:buChar char="●"/>
              <a:tabLst>
                <a:tab pos="431800" algn="l"/>
              </a:tabLst>
            </a:pPr>
            <a:r>
              <a:rPr sz="1600" dirty="0">
                <a:latin typeface="Arial"/>
                <a:cs typeface="Arial"/>
              </a:rPr>
              <a:t>Service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Account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&amp;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Token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Controllers: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Create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default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accounts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API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access </a:t>
            </a:r>
            <a:r>
              <a:rPr sz="1600" dirty="0">
                <a:latin typeface="Arial"/>
                <a:cs typeface="Arial"/>
              </a:rPr>
              <a:t>tokens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new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namespaces.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kube-scheduler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343659"/>
            <a:ext cx="7927340" cy="3030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31800" marR="199390" indent="-419100" algn="just">
              <a:lnSpc>
                <a:spcPct val="100400"/>
              </a:lnSpc>
              <a:spcBef>
                <a:spcPts val="85"/>
              </a:spcBef>
              <a:buSzPct val="125000"/>
              <a:buChar char="●"/>
              <a:tabLst>
                <a:tab pos="431800" algn="l"/>
              </a:tabLst>
            </a:pPr>
            <a:r>
              <a:rPr sz="2400" dirty="0">
                <a:latin typeface="Arial"/>
                <a:cs typeface="Arial"/>
              </a:rPr>
              <a:t>Component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master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watches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newly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created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assigned,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selects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node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on.</a:t>
            </a:r>
            <a:endParaRPr sz="2400">
              <a:latin typeface="Arial"/>
              <a:cs typeface="Arial"/>
            </a:endParaRPr>
          </a:p>
          <a:p>
            <a:pPr marL="431800" marR="5080" indent="-419100">
              <a:lnSpc>
                <a:spcPct val="99800"/>
              </a:lnSpc>
              <a:spcBef>
                <a:spcPts val="630"/>
              </a:spcBef>
              <a:buSzPct val="125000"/>
              <a:buChar char="●"/>
              <a:tabLst>
                <a:tab pos="431800" algn="l"/>
              </a:tabLst>
            </a:pPr>
            <a:r>
              <a:rPr sz="2400" dirty="0">
                <a:latin typeface="Arial"/>
                <a:cs typeface="Arial"/>
              </a:rPr>
              <a:t>Factors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taken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account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scheduling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decisions </a:t>
            </a:r>
            <a:r>
              <a:rPr sz="2400" dirty="0">
                <a:latin typeface="Arial"/>
                <a:cs typeface="Arial"/>
              </a:rPr>
              <a:t>include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individual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collective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resource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requirements, hardware/software/policy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constraints,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affinity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anti- </a:t>
            </a:r>
            <a:r>
              <a:rPr sz="2400" dirty="0">
                <a:latin typeface="Arial"/>
                <a:cs typeface="Arial"/>
              </a:rPr>
              <a:t>affinity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specifications,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locality,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inter-workload </a:t>
            </a:r>
            <a:r>
              <a:rPr sz="2400" dirty="0">
                <a:latin typeface="Arial"/>
                <a:cs typeface="Arial"/>
              </a:rPr>
              <a:t>interference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deadlines.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cloud-</a:t>
            </a:r>
            <a:r>
              <a:rPr spc="-10" dirty="0"/>
              <a:t>controller-manager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342644"/>
            <a:ext cx="7907020" cy="2692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118745" indent="-419100">
              <a:lnSpc>
                <a:spcPct val="100000"/>
              </a:lnSpc>
              <a:spcBef>
                <a:spcPts val="100"/>
              </a:spcBef>
              <a:buSzPct val="150000"/>
              <a:buChar char="●"/>
              <a:tabLst>
                <a:tab pos="431800" algn="l"/>
              </a:tabLst>
            </a:pPr>
            <a:r>
              <a:rPr sz="2000" dirty="0">
                <a:latin typeface="Arial"/>
                <a:cs typeface="Arial"/>
              </a:rPr>
              <a:t>Node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Controller: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checking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cloud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determine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if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 </a:t>
            </a:r>
            <a:r>
              <a:rPr sz="2000" dirty="0">
                <a:latin typeface="Arial"/>
                <a:cs typeface="Arial"/>
              </a:rPr>
              <a:t>node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has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been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deleted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cloud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after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stops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responding</a:t>
            </a:r>
            <a:endParaRPr sz="2000">
              <a:latin typeface="Arial"/>
              <a:cs typeface="Arial"/>
            </a:endParaRPr>
          </a:p>
          <a:p>
            <a:pPr marL="431800" marR="541655" indent="-419100">
              <a:lnSpc>
                <a:spcPct val="100000"/>
              </a:lnSpc>
              <a:spcBef>
                <a:spcPts val="600"/>
              </a:spcBef>
              <a:buSzPct val="150000"/>
              <a:buChar char="●"/>
              <a:tabLst>
                <a:tab pos="431800" algn="l"/>
              </a:tabLst>
            </a:pPr>
            <a:r>
              <a:rPr sz="2000" dirty="0">
                <a:latin typeface="Arial"/>
                <a:cs typeface="Arial"/>
              </a:rPr>
              <a:t>Route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Controller: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setting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up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routes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underlying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cloud infrastructure</a:t>
            </a:r>
            <a:endParaRPr sz="2000">
              <a:latin typeface="Arial"/>
              <a:cs typeface="Arial"/>
            </a:endParaRPr>
          </a:p>
          <a:p>
            <a:pPr marL="431800" marR="707390" indent="-419100">
              <a:lnSpc>
                <a:spcPct val="100000"/>
              </a:lnSpc>
              <a:spcBef>
                <a:spcPts val="600"/>
              </a:spcBef>
              <a:buSzPct val="150000"/>
              <a:buChar char="●"/>
              <a:tabLst>
                <a:tab pos="431800" algn="l"/>
              </a:tabLst>
            </a:pPr>
            <a:r>
              <a:rPr sz="2000" dirty="0">
                <a:latin typeface="Arial"/>
                <a:cs typeface="Arial"/>
              </a:rPr>
              <a:t>Service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Controller: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creating,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updating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deleting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cloud </a:t>
            </a:r>
            <a:r>
              <a:rPr sz="2000" dirty="0">
                <a:latin typeface="Arial"/>
                <a:cs typeface="Arial"/>
              </a:rPr>
              <a:t>provider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load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balancers</a:t>
            </a:r>
            <a:endParaRPr sz="2000">
              <a:latin typeface="Arial"/>
              <a:cs typeface="Arial"/>
            </a:endParaRPr>
          </a:p>
          <a:p>
            <a:pPr marL="431800" marR="5080" indent="-419100">
              <a:lnSpc>
                <a:spcPct val="100000"/>
              </a:lnSpc>
              <a:spcBef>
                <a:spcPts val="600"/>
              </a:spcBef>
              <a:buSzPct val="150000"/>
              <a:buChar char="●"/>
              <a:tabLst>
                <a:tab pos="431800" algn="l"/>
              </a:tabLst>
            </a:pPr>
            <a:r>
              <a:rPr sz="2000" dirty="0">
                <a:latin typeface="Arial"/>
                <a:cs typeface="Arial"/>
              </a:rPr>
              <a:t>Volume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Controller: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creating,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attaching,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mounting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volumes,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interacting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cloud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to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orchestrate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volumes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24" y="4470908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88DB"/>
                </a:solidFill>
                <a:latin typeface="Arial"/>
                <a:cs typeface="Arial"/>
              </a:rPr>
              <a:t>Architecture</a:t>
            </a:r>
            <a:r>
              <a:rPr sz="3600" spc="-7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2388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1600" marR="5080" indent="825500">
              <a:lnSpc>
                <a:spcPts val="4300"/>
              </a:lnSpc>
              <a:spcBef>
                <a:spcPts val="215"/>
              </a:spcBef>
            </a:pPr>
            <a:r>
              <a:rPr spc="-20" dirty="0"/>
              <a:t>Node </a:t>
            </a:r>
            <a:r>
              <a:rPr spc="-10" dirty="0"/>
              <a:t>Components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Node</a:t>
            </a:r>
            <a:r>
              <a:rPr spc="-5" dirty="0"/>
              <a:t> </a:t>
            </a:r>
            <a:r>
              <a:rPr spc="-10" dirty="0"/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877060"/>
            <a:ext cx="49034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100"/>
              </a:spcBef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kubelet</a:t>
            </a:r>
            <a:endParaRPr sz="300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spc="-10" dirty="0">
                <a:latin typeface="Arial"/>
                <a:cs typeface="Arial"/>
              </a:rPr>
              <a:t>kube-proxy</a:t>
            </a:r>
            <a:endParaRPr sz="300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buChar char="●"/>
              <a:tabLst>
                <a:tab pos="431165" algn="l"/>
              </a:tabLst>
            </a:pPr>
            <a:r>
              <a:rPr sz="3000" dirty="0">
                <a:latin typeface="Arial"/>
                <a:cs typeface="Arial"/>
              </a:rPr>
              <a:t>Container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Runtime</a:t>
            </a:r>
            <a:r>
              <a:rPr sz="3000" spc="-6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Engine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3264" y="1514855"/>
            <a:ext cx="2386584" cy="30967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E285-428E-4470-79FF-089A7FB29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E4C03-75B0-B476-9503-C6D2D943D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24" y="1846804"/>
            <a:ext cx="2860476" cy="2806200"/>
          </a:xfrm>
        </p:spPr>
        <p:txBody>
          <a:bodyPr/>
          <a:lstStyle/>
          <a:p>
            <a:r>
              <a:rPr lang="en-US" dirty="0"/>
              <a:t>Docker Compose allows you to specify multiple images that can communicate with one another.</a:t>
            </a:r>
          </a:p>
          <a:p>
            <a:pPr lvl="1">
              <a:spcBef>
                <a:spcPts val="0"/>
              </a:spcBef>
            </a:pPr>
            <a:r>
              <a:rPr lang="en-US" dirty="0"/>
              <a:t>Networking (</a:t>
            </a:r>
            <a:r>
              <a:rPr lang="en-US" dirty="0" err="1"/>
              <a:t>vNets</a:t>
            </a:r>
            <a:r>
              <a:rPr lang="en-US" dirty="0"/>
              <a:t>)</a:t>
            </a:r>
          </a:p>
          <a:p>
            <a:pPr lvl="1">
              <a:spcBef>
                <a:spcPts val="0"/>
              </a:spcBef>
            </a:pPr>
            <a:r>
              <a:rPr lang="en-US" dirty="0"/>
              <a:t>Volumes (databases)</a:t>
            </a:r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docker compose up -d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docker compose down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152400" indent="0" algn="ctr">
              <a:buNone/>
            </a:pPr>
            <a:r>
              <a:rPr lang="en-US" dirty="0"/>
              <a:t>Less used in cloud native environments where PaaS options are more common.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29A24-BDF1-9C45-034C-AA377244963D}"/>
              </a:ext>
            </a:extLst>
          </p:cNvPr>
          <p:cNvSpPr txBox="1"/>
          <p:nvPr/>
        </p:nvSpPr>
        <p:spPr>
          <a:xfrm>
            <a:off x="5358322" y="1480189"/>
            <a:ext cx="3676454" cy="3539430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services: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backend: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build: backend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ports: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- 80:80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- 9229:9229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- 9230:9230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image: mariadb:10.6.4-focal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frontend: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build: frontend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ports: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- 3000:3000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...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84DD0E-B081-0D99-9EE8-3EF68EBE8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030" y="120213"/>
            <a:ext cx="1834862" cy="24515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AB6F1F-1EBC-22B7-262E-5AFB58FEB761}"/>
              </a:ext>
            </a:extLst>
          </p:cNvPr>
          <p:cNvSpPr txBox="1"/>
          <p:nvPr/>
        </p:nvSpPr>
        <p:spPr>
          <a:xfrm>
            <a:off x="3364930" y="2567036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Directory 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A906E-7638-7E1A-1F99-5E693D2ACA12}"/>
              </a:ext>
            </a:extLst>
          </p:cNvPr>
          <p:cNvSpPr txBox="1"/>
          <p:nvPr/>
        </p:nvSpPr>
        <p:spPr>
          <a:xfrm>
            <a:off x="6358018" y="1187761"/>
            <a:ext cx="1677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compose.yaml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8174647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kubelet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343659"/>
            <a:ext cx="7930515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612775" indent="-419100">
              <a:lnSpc>
                <a:spcPct val="100000"/>
              </a:lnSpc>
              <a:spcBef>
                <a:spcPts val="100"/>
              </a:spcBef>
              <a:buChar char="●"/>
              <a:tabLst>
                <a:tab pos="431800" algn="l"/>
              </a:tabLst>
            </a:pPr>
            <a:r>
              <a:rPr sz="3000" dirty="0">
                <a:latin typeface="Arial"/>
                <a:cs typeface="Arial"/>
              </a:rPr>
              <a:t>An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agent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that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runs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on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each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node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the </a:t>
            </a:r>
            <a:r>
              <a:rPr sz="3000" dirty="0">
                <a:latin typeface="Arial"/>
                <a:cs typeface="Arial"/>
              </a:rPr>
              <a:t>cluster.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It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makes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sure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that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containers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are </a:t>
            </a:r>
            <a:r>
              <a:rPr sz="3000" dirty="0">
                <a:latin typeface="Arial"/>
                <a:cs typeface="Arial"/>
              </a:rPr>
              <a:t>running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pod.</a:t>
            </a:r>
            <a:endParaRPr sz="3000">
              <a:latin typeface="Arial"/>
              <a:cs typeface="Arial"/>
            </a:endParaRPr>
          </a:p>
          <a:p>
            <a:pPr marL="431800" marR="5080" indent="-419100">
              <a:lnSpc>
                <a:spcPct val="100000"/>
              </a:lnSpc>
              <a:spcBef>
                <a:spcPts val="600"/>
              </a:spcBef>
              <a:buChar char="●"/>
              <a:tabLst>
                <a:tab pos="431800" algn="l"/>
              </a:tabLst>
            </a:pPr>
            <a:r>
              <a:rPr sz="3000" dirty="0">
                <a:latin typeface="Arial"/>
                <a:cs typeface="Arial"/>
              </a:rPr>
              <a:t>The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kubelet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takes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set</a:t>
            </a:r>
            <a:r>
              <a:rPr sz="3000" spc="-2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of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PodSpecs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that </a:t>
            </a:r>
            <a:r>
              <a:rPr sz="3000" dirty="0">
                <a:latin typeface="Arial"/>
                <a:cs typeface="Arial"/>
              </a:rPr>
              <a:t>are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provided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through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various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mechanisms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ensures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that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containers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described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in </a:t>
            </a:r>
            <a:r>
              <a:rPr sz="3000" dirty="0">
                <a:latin typeface="Arial"/>
                <a:cs typeface="Arial"/>
              </a:rPr>
              <a:t>those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PodSpecs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are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running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healthy.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kube-proxy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215643"/>
            <a:ext cx="7562850" cy="13817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Manages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network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rules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node.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9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Performs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connection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forwarding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load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balancing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for </a:t>
            </a:r>
            <a:r>
              <a:rPr sz="2400" dirty="0">
                <a:latin typeface="Arial"/>
                <a:cs typeface="Arial"/>
              </a:rPr>
              <a:t>Kubernetes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services.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Container</a:t>
            </a:r>
            <a:r>
              <a:rPr spc="-60" dirty="0"/>
              <a:t> </a:t>
            </a:r>
            <a:r>
              <a:rPr dirty="0"/>
              <a:t>Runtime</a:t>
            </a:r>
            <a:r>
              <a:rPr spc="-60" dirty="0"/>
              <a:t> </a:t>
            </a:r>
            <a:r>
              <a:rPr spc="-10" dirty="0"/>
              <a:t>Engine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343659"/>
            <a:ext cx="7289165" cy="29546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93700" marR="5080" indent="-381000">
              <a:lnSpc>
                <a:spcPct val="100400"/>
              </a:lnSpc>
              <a:spcBef>
                <a:spcPts val="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runtime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CRI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(Container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Runtime </a:t>
            </a:r>
            <a:r>
              <a:rPr sz="2400" dirty="0">
                <a:latin typeface="Arial"/>
                <a:cs typeface="Arial"/>
              </a:rPr>
              <a:t>Interface)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compatible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application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10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executes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and </a:t>
            </a:r>
            <a:r>
              <a:rPr sz="2400" dirty="0">
                <a:latin typeface="Arial"/>
                <a:cs typeface="Arial"/>
              </a:rPr>
              <a:t>manages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containers.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ct val="100000"/>
              </a:lnSpc>
              <a:spcBef>
                <a:spcPts val="25"/>
              </a:spcBef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Containerd</a:t>
            </a:r>
            <a:r>
              <a:rPr sz="2400" spc="-12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(docker)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ts val="2845"/>
              </a:lnSpc>
              <a:spcBef>
                <a:spcPts val="25"/>
              </a:spcBef>
              <a:buChar char="○"/>
              <a:tabLst>
                <a:tab pos="850265" algn="l"/>
              </a:tabLst>
            </a:pPr>
            <a:r>
              <a:rPr sz="2400" spc="-10" dirty="0">
                <a:latin typeface="Arial"/>
                <a:cs typeface="Arial"/>
              </a:rPr>
              <a:t>Cri-</a:t>
            </a:r>
            <a:r>
              <a:rPr sz="2400" spc="-50" dirty="0">
                <a:latin typeface="Arial"/>
                <a:cs typeface="Arial"/>
              </a:rPr>
              <a:t>o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ts val="2845"/>
              </a:lnSpc>
              <a:buChar char="○"/>
              <a:tabLst>
                <a:tab pos="850265" algn="l"/>
              </a:tabLst>
            </a:pPr>
            <a:r>
              <a:rPr sz="2400" spc="-25" dirty="0">
                <a:latin typeface="Arial"/>
                <a:cs typeface="Arial"/>
              </a:rPr>
              <a:t>Rkt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ct val="100000"/>
              </a:lnSpc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Kata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(formerly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clear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hyper)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ct val="100000"/>
              </a:lnSpc>
              <a:spcBef>
                <a:spcPts val="25"/>
              </a:spcBef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Virtlet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(VM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CRI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compatible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runtime)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0"/>
            <a:ext cx="7315200" cy="5142230"/>
            <a:chOff x="914400" y="0"/>
            <a:chExt cx="73152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0"/>
              <a:ext cx="7315200" cy="5141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24" y="4470908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2388DB"/>
                </a:solidFill>
                <a:latin typeface="Arial"/>
                <a:cs typeface="Arial"/>
              </a:rPr>
              <a:t>Architecture</a:t>
            </a:r>
            <a:r>
              <a:rPr sz="3600" spc="-7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2388DB"/>
                </a:solidFill>
                <a:latin typeface="Arial"/>
                <a:cs typeface="Arial"/>
              </a:rPr>
              <a:t>Overview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87020" rIns="0" bIns="0" rtlCol="0">
            <a:spAutoFit/>
          </a:bodyPr>
          <a:lstStyle/>
          <a:p>
            <a:pPr marL="5969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Security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3697" y="2331171"/>
            <a:ext cx="439497" cy="16615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47" y="2648820"/>
            <a:ext cx="756911" cy="106290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0017" y="3748375"/>
            <a:ext cx="0" cy="659765"/>
          </a:xfrm>
          <a:custGeom>
            <a:avLst/>
            <a:gdLst/>
            <a:ahLst/>
            <a:cxnLst/>
            <a:rect l="l" t="t" r="r" b="b"/>
            <a:pathLst>
              <a:path h="659764">
                <a:moveTo>
                  <a:pt x="0" y="659732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017" y="1976871"/>
            <a:ext cx="0" cy="659765"/>
          </a:xfrm>
          <a:custGeom>
            <a:avLst/>
            <a:gdLst/>
            <a:ahLst/>
            <a:cxnLst/>
            <a:rect l="l" t="t" r="r" b="b"/>
            <a:pathLst>
              <a:path h="659764">
                <a:moveTo>
                  <a:pt x="0" y="659732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738" y="3992721"/>
            <a:ext cx="0" cy="427990"/>
          </a:xfrm>
          <a:custGeom>
            <a:avLst/>
            <a:gdLst/>
            <a:ahLst/>
            <a:cxnLst/>
            <a:rect l="l" t="t" r="r" b="b"/>
            <a:pathLst>
              <a:path h="427989">
                <a:moveTo>
                  <a:pt x="0" y="427604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08257" y="1928002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3170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69477" y="2233433"/>
            <a:ext cx="0" cy="586740"/>
          </a:xfrm>
          <a:custGeom>
            <a:avLst/>
            <a:gdLst/>
            <a:ahLst/>
            <a:cxnLst/>
            <a:rect l="l" t="t" r="r" b="b"/>
            <a:pathLst>
              <a:path h="586739">
                <a:moveTo>
                  <a:pt x="0" y="586429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73247" y="2160130"/>
            <a:ext cx="0" cy="586740"/>
          </a:xfrm>
          <a:custGeom>
            <a:avLst/>
            <a:gdLst/>
            <a:ahLst/>
            <a:cxnLst/>
            <a:rect l="l" t="t" r="r" b="b"/>
            <a:pathLst>
              <a:path h="586739">
                <a:moveTo>
                  <a:pt x="0" y="586429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6174" y="2074609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598646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6766" y="2233433"/>
            <a:ext cx="0" cy="696595"/>
          </a:xfrm>
          <a:custGeom>
            <a:avLst/>
            <a:gdLst/>
            <a:ahLst/>
            <a:cxnLst/>
            <a:rect l="l" t="t" r="r" b="b"/>
            <a:pathLst>
              <a:path h="696594">
                <a:moveTo>
                  <a:pt x="0" y="696384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30517" y="2233433"/>
            <a:ext cx="0" cy="586740"/>
          </a:xfrm>
          <a:custGeom>
            <a:avLst/>
            <a:gdLst/>
            <a:ahLst/>
            <a:cxnLst/>
            <a:rect l="l" t="t" r="r" b="b"/>
            <a:pathLst>
              <a:path h="586739">
                <a:moveTo>
                  <a:pt x="0" y="586429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4287" y="2160130"/>
            <a:ext cx="0" cy="586740"/>
          </a:xfrm>
          <a:custGeom>
            <a:avLst/>
            <a:gdLst/>
            <a:ahLst/>
            <a:cxnLst/>
            <a:rect l="l" t="t" r="r" b="b"/>
            <a:pathLst>
              <a:path h="586739">
                <a:moveTo>
                  <a:pt x="0" y="586429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50266" y="2074609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598646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63910" y="2233433"/>
            <a:ext cx="0" cy="696595"/>
          </a:xfrm>
          <a:custGeom>
            <a:avLst/>
            <a:gdLst/>
            <a:ahLst/>
            <a:cxnLst/>
            <a:rect l="l" t="t" r="r" b="b"/>
            <a:pathLst>
              <a:path h="696594">
                <a:moveTo>
                  <a:pt x="0" y="696384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94610" y="2233433"/>
            <a:ext cx="0" cy="415925"/>
          </a:xfrm>
          <a:custGeom>
            <a:avLst/>
            <a:gdLst/>
            <a:ahLst/>
            <a:cxnLst/>
            <a:rect l="l" t="t" r="r" b="b"/>
            <a:pathLst>
              <a:path h="415925">
                <a:moveTo>
                  <a:pt x="0" y="415387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98380" y="2160130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488690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41827" y="1928002"/>
            <a:ext cx="0" cy="721360"/>
          </a:xfrm>
          <a:custGeom>
            <a:avLst/>
            <a:gdLst/>
            <a:ahLst/>
            <a:cxnLst/>
            <a:rect l="l" t="t" r="r" b="b"/>
            <a:pathLst>
              <a:path h="721360">
                <a:moveTo>
                  <a:pt x="0" y="720819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62294" y="3846114"/>
            <a:ext cx="0" cy="843280"/>
          </a:xfrm>
          <a:custGeom>
            <a:avLst/>
            <a:gdLst/>
            <a:ahLst/>
            <a:cxnLst/>
            <a:rect l="l" t="t" r="r" b="b"/>
            <a:pathLst>
              <a:path h="843279">
                <a:moveTo>
                  <a:pt x="0" y="842991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62294" y="1830263"/>
            <a:ext cx="0" cy="819150"/>
          </a:xfrm>
          <a:custGeom>
            <a:avLst/>
            <a:gdLst/>
            <a:ahLst/>
            <a:cxnLst/>
            <a:rect l="l" t="t" r="r" b="b"/>
            <a:pathLst>
              <a:path h="819150">
                <a:moveTo>
                  <a:pt x="0" y="818557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45956" y="3846114"/>
            <a:ext cx="0" cy="843280"/>
          </a:xfrm>
          <a:custGeom>
            <a:avLst/>
            <a:gdLst/>
            <a:ahLst/>
            <a:cxnLst/>
            <a:rect l="l" t="t" r="r" b="b"/>
            <a:pathLst>
              <a:path h="843279">
                <a:moveTo>
                  <a:pt x="0" y="842991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45956" y="2844297"/>
            <a:ext cx="0" cy="831215"/>
          </a:xfrm>
          <a:custGeom>
            <a:avLst/>
            <a:gdLst/>
            <a:ahLst/>
            <a:cxnLst/>
            <a:rect l="l" t="t" r="r" b="b"/>
            <a:pathLst>
              <a:path h="831214">
                <a:moveTo>
                  <a:pt x="0" y="830774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7508075" y="1798193"/>
            <a:ext cx="645795" cy="862965"/>
            <a:chOff x="7508075" y="1232446"/>
            <a:chExt cx="645795" cy="862965"/>
          </a:xfrm>
        </p:grpSpPr>
        <p:sp>
          <p:nvSpPr>
            <p:cNvPr id="25" name="object 25"/>
            <p:cNvSpPr/>
            <p:nvPr/>
          </p:nvSpPr>
          <p:spPr>
            <a:xfrm>
              <a:off x="8145956" y="1264516"/>
              <a:ext cx="0" cy="831215"/>
            </a:xfrm>
            <a:custGeom>
              <a:avLst/>
              <a:gdLst/>
              <a:ahLst/>
              <a:cxnLst/>
              <a:rect l="l" t="t" r="r" b="b"/>
              <a:pathLst>
                <a:path h="831214">
                  <a:moveTo>
                    <a:pt x="0" y="830774"/>
                  </a:moveTo>
                  <a:lnTo>
                    <a:pt x="0" y="0"/>
                  </a:lnTo>
                </a:path>
              </a:pathLst>
            </a:custGeom>
            <a:ln w="152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08075" y="1237028"/>
              <a:ext cx="598805" cy="0"/>
            </a:xfrm>
            <a:custGeom>
              <a:avLst/>
              <a:gdLst/>
              <a:ahLst/>
              <a:cxnLst/>
              <a:rect l="l" t="t" r="r" b="b"/>
              <a:pathLst>
                <a:path w="598804">
                  <a:moveTo>
                    <a:pt x="0" y="0"/>
                  </a:moveTo>
                  <a:lnTo>
                    <a:pt x="598204" y="0"/>
                  </a:lnTo>
                </a:path>
              </a:pathLst>
            </a:custGeom>
            <a:ln w="91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1989945" y="1940219"/>
            <a:ext cx="5188585" cy="0"/>
          </a:xfrm>
          <a:custGeom>
            <a:avLst/>
            <a:gdLst/>
            <a:ahLst/>
            <a:cxnLst/>
            <a:rect l="l" t="t" r="r" b="b"/>
            <a:pathLst>
              <a:path w="5188584">
                <a:moveTo>
                  <a:pt x="0" y="0"/>
                </a:moveTo>
                <a:lnTo>
                  <a:pt x="5188507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00538" y="1940219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08075" y="1949382"/>
            <a:ext cx="598805" cy="0"/>
          </a:xfrm>
          <a:custGeom>
            <a:avLst/>
            <a:gdLst/>
            <a:ahLst/>
            <a:cxnLst/>
            <a:rect l="l" t="t" r="r" b="b"/>
            <a:pathLst>
              <a:path w="598804">
                <a:moveTo>
                  <a:pt x="0" y="0"/>
                </a:moveTo>
                <a:lnTo>
                  <a:pt x="598204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62294" y="2089881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90">
                <a:moveTo>
                  <a:pt x="0" y="0"/>
                </a:moveTo>
                <a:lnTo>
                  <a:pt x="1367324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04306" y="2089881"/>
            <a:ext cx="1367790" cy="0"/>
          </a:xfrm>
          <a:custGeom>
            <a:avLst/>
            <a:gdLst/>
            <a:ahLst/>
            <a:cxnLst/>
            <a:rect l="l" t="t" r="r" b="b"/>
            <a:pathLst>
              <a:path w="1367789">
                <a:moveTo>
                  <a:pt x="0" y="0"/>
                </a:moveTo>
                <a:lnTo>
                  <a:pt x="1367324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46318" y="2089881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115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64629" y="2163184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>
                <a:moveTo>
                  <a:pt x="0" y="0"/>
                </a:moveTo>
                <a:lnTo>
                  <a:pt x="1342907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06640" y="2163184"/>
            <a:ext cx="1343025" cy="0"/>
          </a:xfrm>
          <a:custGeom>
            <a:avLst/>
            <a:gdLst/>
            <a:ahLst/>
            <a:cxnLst/>
            <a:rect l="l" t="t" r="r" b="b"/>
            <a:pathLst>
              <a:path w="1343025">
                <a:moveTo>
                  <a:pt x="0" y="0"/>
                </a:moveTo>
                <a:lnTo>
                  <a:pt x="1342907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36444" y="2163184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115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54754" y="2239542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115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84558" y="2239542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115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26569" y="2239542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115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151882" y="2514431"/>
            <a:ext cx="427355" cy="0"/>
          </a:xfrm>
          <a:custGeom>
            <a:avLst/>
            <a:gdLst/>
            <a:ahLst/>
            <a:cxnLst/>
            <a:rect l="l" t="t" r="r" b="b"/>
            <a:pathLst>
              <a:path w="427354">
                <a:moveTo>
                  <a:pt x="0" y="0"/>
                </a:moveTo>
                <a:lnTo>
                  <a:pt x="427288" y="0"/>
                </a:lnTo>
              </a:path>
            </a:pathLst>
          </a:custGeom>
          <a:ln w="30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30518" y="2514431"/>
            <a:ext cx="415290" cy="0"/>
          </a:xfrm>
          <a:custGeom>
            <a:avLst/>
            <a:gdLst/>
            <a:ahLst/>
            <a:cxnLst/>
            <a:rect l="l" t="t" r="r" b="b"/>
            <a:pathLst>
              <a:path w="415289">
                <a:moveTo>
                  <a:pt x="0" y="0"/>
                </a:moveTo>
                <a:lnTo>
                  <a:pt x="415080" y="0"/>
                </a:lnTo>
              </a:path>
            </a:pathLst>
          </a:custGeom>
          <a:ln w="30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0538" y="2670201"/>
            <a:ext cx="1123315" cy="0"/>
          </a:xfrm>
          <a:custGeom>
            <a:avLst/>
            <a:gdLst/>
            <a:ahLst/>
            <a:cxnLst/>
            <a:rect l="l" t="t" r="r" b="b"/>
            <a:pathLst>
              <a:path w="1123315">
                <a:moveTo>
                  <a:pt x="0" y="0"/>
                </a:moveTo>
                <a:lnTo>
                  <a:pt x="1123159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30157" y="2691581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391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30157" y="2804591"/>
            <a:ext cx="464184" cy="0"/>
          </a:xfrm>
          <a:custGeom>
            <a:avLst/>
            <a:gdLst/>
            <a:ahLst/>
            <a:cxnLst/>
            <a:rect l="l" t="t" r="r" b="b"/>
            <a:pathLst>
              <a:path w="464184">
                <a:moveTo>
                  <a:pt x="0" y="0"/>
                </a:moveTo>
                <a:lnTo>
                  <a:pt x="46391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33748" y="2813754"/>
            <a:ext cx="440055" cy="0"/>
          </a:xfrm>
          <a:custGeom>
            <a:avLst/>
            <a:gdLst/>
            <a:ahLst/>
            <a:cxnLst/>
            <a:rect l="l" t="t" r="r" b="b"/>
            <a:pathLst>
              <a:path w="440054">
                <a:moveTo>
                  <a:pt x="0" y="0"/>
                </a:moveTo>
                <a:lnTo>
                  <a:pt x="439497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63552" y="281070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12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05563" y="2810700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6121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54754" y="2926764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662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784558" y="2926764"/>
            <a:ext cx="683895" cy="0"/>
          </a:xfrm>
          <a:custGeom>
            <a:avLst/>
            <a:gdLst/>
            <a:ahLst/>
            <a:cxnLst/>
            <a:rect l="l" t="t" r="r" b="b"/>
            <a:pathLst>
              <a:path w="683895">
                <a:moveTo>
                  <a:pt x="0" y="0"/>
                </a:moveTo>
                <a:lnTo>
                  <a:pt x="683662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063194" y="2929818"/>
            <a:ext cx="647065" cy="0"/>
          </a:xfrm>
          <a:custGeom>
            <a:avLst/>
            <a:gdLst/>
            <a:ahLst/>
            <a:cxnLst/>
            <a:rect l="l" t="t" r="r" b="b"/>
            <a:pathLst>
              <a:path w="647064">
                <a:moveTo>
                  <a:pt x="0" y="0"/>
                </a:moveTo>
                <a:lnTo>
                  <a:pt x="647037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30157" y="2960361"/>
            <a:ext cx="488950" cy="0"/>
          </a:xfrm>
          <a:custGeom>
            <a:avLst/>
            <a:gdLst/>
            <a:ahLst/>
            <a:cxnLst/>
            <a:rect l="l" t="t" r="r" b="b"/>
            <a:pathLst>
              <a:path w="488950">
                <a:moveTo>
                  <a:pt x="0" y="0"/>
                </a:moveTo>
                <a:lnTo>
                  <a:pt x="488330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0538" y="3705615"/>
            <a:ext cx="1123315" cy="0"/>
          </a:xfrm>
          <a:custGeom>
            <a:avLst/>
            <a:gdLst/>
            <a:ahLst/>
            <a:cxnLst/>
            <a:rect l="l" t="t" r="r" b="b"/>
            <a:pathLst>
              <a:path w="1123315">
                <a:moveTo>
                  <a:pt x="0" y="0"/>
                </a:moveTo>
                <a:lnTo>
                  <a:pt x="1123159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56907" y="3705615"/>
            <a:ext cx="537210" cy="0"/>
          </a:xfrm>
          <a:custGeom>
            <a:avLst/>
            <a:gdLst/>
            <a:ahLst/>
            <a:cxnLst/>
            <a:rect l="l" t="t" r="r" b="b"/>
            <a:pathLst>
              <a:path w="537209">
                <a:moveTo>
                  <a:pt x="0" y="0"/>
                </a:moveTo>
                <a:lnTo>
                  <a:pt x="53716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20282" y="3818625"/>
            <a:ext cx="574040" cy="0"/>
          </a:xfrm>
          <a:custGeom>
            <a:avLst/>
            <a:gdLst/>
            <a:ahLst/>
            <a:cxnLst/>
            <a:rect l="l" t="t" r="r" b="b"/>
            <a:pathLst>
              <a:path w="574040">
                <a:moveTo>
                  <a:pt x="0" y="0"/>
                </a:moveTo>
                <a:lnTo>
                  <a:pt x="573787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95866" y="3968286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0" y="0"/>
                </a:moveTo>
                <a:lnTo>
                  <a:pt x="622620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89945" y="4426434"/>
            <a:ext cx="5188585" cy="0"/>
          </a:xfrm>
          <a:custGeom>
            <a:avLst/>
            <a:gdLst/>
            <a:ahLst/>
            <a:cxnLst/>
            <a:rect l="l" t="t" r="r" b="b"/>
            <a:pathLst>
              <a:path w="5188584">
                <a:moveTo>
                  <a:pt x="0" y="0"/>
                </a:moveTo>
                <a:lnTo>
                  <a:pt x="5188507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0538" y="4438652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08075" y="4713540"/>
            <a:ext cx="610870" cy="0"/>
          </a:xfrm>
          <a:custGeom>
            <a:avLst/>
            <a:gdLst/>
            <a:ahLst/>
            <a:cxnLst/>
            <a:rect l="l" t="t" r="r" b="b"/>
            <a:pathLst>
              <a:path w="610870">
                <a:moveTo>
                  <a:pt x="0" y="0"/>
                </a:moveTo>
                <a:lnTo>
                  <a:pt x="610412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853272" y="2154556"/>
            <a:ext cx="446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424242"/>
                </a:solidFill>
                <a:latin typeface="Arial"/>
                <a:cs typeface="Arial"/>
              </a:rPr>
              <a:t>User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75043" y="3923006"/>
            <a:ext cx="3873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424242"/>
                </a:solidFill>
                <a:latin typeface="Arial"/>
                <a:cs typeface="Arial"/>
              </a:rPr>
              <a:t>Pod</a:t>
            </a:r>
            <a:endParaRPr sz="1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142369" y="2936461"/>
            <a:ext cx="13919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Authentication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918670" y="2936461"/>
            <a:ext cx="12744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Authon</a:t>
            </a:r>
            <a:r>
              <a:rPr sz="1600" spc="-10" dirty="0">
                <a:solidFill>
                  <a:srgbClr val="5B5959"/>
                </a:solidFill>
                <a:latin typeface="Arial"/>
                <a:cs typeface="Arial"/>
              </a:rPr>
              <a:t>i</a:t>
            </a: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zation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862834" y="2942570"/>
            <a:ext cx="973455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5415" marR="5080" indent="-133350">
              <a:lnSpc>
                <a:spcPts val="1800"/>
              </a:lnSpc>
              <a:spcBef>
                <a:spcPts val="260"/>
              </a:spcBef>
            </a:pP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Admission Control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924868" y="3797779"/>
            <a:ext cx="1087120" cy="499109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67310" marR="5080" indent="-55244">
              <a:lnSpc>
                <a:spcPts val="1800"/>
              </a:lnSpc>
              <a:spcBef>
                <a:spcPts val="260"/>
              </a:spcBef>
            </a:pP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Kubernetes </a:t>
            </a:r>
            <a:r>
              <a:rPr sz="1600" dirty="0">
                <a:solidFill>
                  <a:srgbClr val="424242"/>
                </a:solidFill>
                <a:latin typeface="Arial"/>
                <a:cs typeface="Arial"/>
              </a:rPr>
              <a:t>API</a:t>
            </a:r>
            <a:r>
              <a:rPr sz="1600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424242"/>
                </a:solidFill>
                <a:latin typeface="Arial"/>
                <a:cs typeface="Arial"/>
              </a:rPr>
              <a:t>Server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6707D7DD-D01C-FCAA-E69A-35FB09AE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50" y="851878"/>
            <a:ext cx="8272212" cy="760350"/>
          </a:xfrm>
        </p:spPr>
        <p:txBody>
          <a:bodyPr/>
          <a:lstStyle/>
          <a:p>
            <a:r>
              <a:rPr lang="en-US" dirty="0"/>
              <a:t>Access Control Diagram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Authentication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5719" y="1533388"/>
            <a:ext cx="8787130" cy="259333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93700" marR="152400" indent="-381000">
              <a:lnSpc>
                <a:spcPct val="101699"/>
              </a:lnSpc>
              <a:spcBef>
                <a:spcPts val="40"/>
              </a:spcBef>
              <a:buChar char="●"/>
              <a:tabLst>
                <a:tab pos="393700" algn="l"/>
                <a:tab pos="477520" algn="l"/>
              </a:tabLst>
            </a:pPr>
            <a:r>
              <a:rPr sz="1800" dirty="0">
                <a:latin typeface="Arial"/>
                <a:cs typeface="Arial"/>
              </a:rPr>
              <a:t>	X509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Client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Certs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(CN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user,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fields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group)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way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revoke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them!!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–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wip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0" dirty="0">
                <a:latin typeface="Calibri"/>
                <a:cs typeface="Calibri"/>
              </a:rPr>
              <a:t>©</a:t>
            </a:r>
            <a:endParaRPr sz="1800" dirty="0">
              <a:latin typeface="Calibri"/>
              <a:cs typeface="Calibri"/>
            </a:endParaRPr>
          </a:p>
          <a:p>
            <a:pPr marL="393065" indent="-380365">
              <a:lnSpc>
                <a:spcPct val="100000"/>
              </a:lnSpc>
              <a:spcBef>
                <a:spcPts val="595"/>
              </a:spcBef>
              <a:buSzPct val="85714"/>
              <a:buChar char="●"/>
              <a:tabLst>
                <a:tab pos="393065" algn="l"/>
              </a:tabLst>
            </a:pPr>
            <a:r>
              <a:rPr sz="1800" dirty="0">
                <a:latin typeface="Arial"/>
                <a:cs typeface="Arial"/>
              </a:rPr>
              <a:t>Static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Password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(password,user,uid,"group1,group2,group3")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550"/>
              </a:spcBef>
              <a:buSzPct val="85714"/>
              <a:buChar char="●"/>
              <a:tabLst>
                <a:tab pos="393065" algn="l"/>
              </a:tabLst>
            </a:pPr>
            <a:r>
              <a:rPr sz="1800" dirty="0">
                <a:latin typeface="Arial"/>
                <a:cs typeface="Arial"/>
              </a:rPr>
              <a:t>Static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Token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(token,user,uid,"group1,group2,group3")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25"/>
              </a:spcBef>
              <a:buSzPct val="85714"/>
              <a:buChar char="●"/>
              <a:tabLst>
                <a:tab pos="393065" algn="l"/>
              </a:tabLst>
            </a:pPr>
            <a:r>
              <a:rPr sz="1800" dirty="0">
                <a:latin typeface="Arial"/>
                <a:cs typeface="Arial"/>
              </a:rPr>
              <a:t>Bearer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Token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(Authorization: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Bearer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31ada4fd-</a:t>
            </a:r>
            <a:r>
              <a:rPr sz="1800" spc="-20" dirty="0">
                <a:latin typeface="Arial"/>
                <a:cs typeface="Arial"/>
              </a:rPr>
              <a:t>ade)</a:t>
            </a:r>
            <a:endParaRPr sz="1800" dirty="0">
              <a:latin typeface="Arial"/>
              <a:cs typeface="Arial"/>
            </a:endParaRPr>
          </a:p>
          <a:p>
            <a:pPr marL="393700" marR="3026410" indent="-381000">
              <a:lnSpc>
                <a:spcPct val="97500"/>
              </a:lnSpc>
              <a:spcBef>
                <a:spcPts val="730"/>
              </a:spcBef>
              <a:buSzPct val="85714"/>
              <a:buChar char="●"/>
              <a:tabLst>
                <a:tab pos="393700" algn="l"/>
              </a:tabLst>
            </a:pPr>
            <a:r>
              <a:rPr sz="1800" dirty="0">
                <a:latin typeface="Arial"/>
                <a:cs typeface="Arial"/>
              </a:rPr>
              <a:t>Bootstrap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Tokens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(Authorization: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Bearer 781292.db7bc3a58fc5f07e)</a:t>
            </a:r>
            <a:endParaRPr sz="1800" dirty="0">
              <a:latin typeface="Arial"/>
              <a:cs typeface="Arial"/>
            </a:endParaRPr>
          </a:p>
          <a:p>
            <a:pPr marL="393700" marR="5080" indent="-381000">
              <a:lnSpc>
                <a:spcPct val="101699"/>
              </a:lnSpc>
              <a:spcBef>
                <a:spcPts val="535"/>
              </a:spcBef>
              <a:buSzPct val="85714"/>
              <a:buChar char="●"/>
              <a:tabLst>
                <a:tab pos="393700" algn="l"/>
              </a:tabLst>
            </a:pPr>
            <a:r>
              <a:rPr sz="1800" dirty="0">
                <a:latin typeface="Arial"/>
                <a:cs typeface="Arial"/>
              </a:rPr>
              <a:t>Service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Account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Tokens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(signed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API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server’s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private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TLS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key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specified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file)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2124" y="209834"/>
            <a:ext cx="6321600" cy="635400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Role</a:t>
            </a:r>
            <a:r>
              <a:rPr spc="-1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10" dirty="0"/>
              <a:t>Authorization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9728" y="1197863"/>
            <a:ext cx="9034780" cy="3945890"/>
            <a:chOff x="109728" y="1197863"/>
            <a:chExt cx="9034780" cy="3945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728" y="1325879"/>
              <a:ext cx="4084320" cy="23439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0999" y="1197863"/>
              <a:ext cx="4953000" cy="30205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9714" y="3739650"/>
              <a:ext cx="6664570" cy="1403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9251" y="181245"/>
            <a:ext cx="6321600" cy="635400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RoleBinding</a:t>
            </a:r>
            <a:r>
              <a:rPr spc="-85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10" dirty="0"/>
              <a:t>Authorization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1182624"/>
            <a:ext cx="7452360" cy="3715512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5565" y="135196"/>
            <a:ext cx="6321600" cy="635400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RoleBinding</a:t>
            </a:r>
            <a:r>
              <a:rPr spc="-85" dirty="0"/>
              <a:t> </a:t>
            </a:r>
            <a:r>
              <a:rPr dirty="0"/>
              <a:t>-</a:t>
            </a:r>
            <a:r>
              <a:rPr spc="-75" dirty="0"/>
              <a:t> </a:t>
            </a:r>
            <a:r>
              <a:rPr spc="-10" dirty="0"/>
              <a:t>Authorization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0391" y="1143000"/>
            <a:ext cx="7293864" cy="39989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1C37-EC5C-468F-9217-CD6CDA948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02" y="258336"/>
            <a:ext cx="3961098" cy="755700"/>
          </a:xfrm>
        </p:spPr>
        <p:txBody>
          <a:bodyPr/>
          <a:lstStyle/>
          <a:p>
            <a:r>
              <a:rPr lang="en-US" dirty="0"/>
              <a:t>Container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664F-B8C5-44F4-902A-B3293C19A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59" y="968794"/>
            <a:ext cx="4571826" cy="320591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AEB2-0985-4545-8675-67257C21D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3624" y="66139"/>
            <a:ext cx="1271430" cy="1271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2443AA-24B4-4FEE-8834-9B8405D0D51A}"/>
              </a:ext>
            </a:extLst>
          </p:cNvPr>
          <p:cNvSpPr txBox="1"/>
          <p:nvPr/>
        </p:nvSpPr>
        <p:spPr>
          <a:xfrm>
            <a:off x="6765054" y="445574"/>
            <a:ext cx="1685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B24CE-1C92-4CCA-B29D-F7B21DA55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985" y="2179801"/>
            <a:ext cx="4404846" cy="274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E7000A-386F-4F0C-955B-7D5115E5C10A}"/>
              </a:ext>
            </a:extLst>
          </p:cNvPr>
          <p:cNvSpPr txBox="1"/>
          <p:nvPr/>
        </p:nvSpPr>
        <p:spPr>
          <a:xfrm>
            <a:off x="203538" y="4168309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DockerHub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23B979-4366-459D-A970-A2102AB00490}"/>
              </a:ext>
            </a:extLst>
          </p:cNvPr>
          <p:cNvSpPr txBox="1"/>
          <p:nvPr/>
        </p:nvSpPr>
        <p:spPr>
          <a:xfrm>
            <a:off x="6116769" y="1885103"/>
            <a:ext cx="1579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Packages</a:t>
            </a:r>
          </a:p>
        </p:txBody>
      </p:sp>
    </p:spTree>
    <p:extLst>
      <p:ext uri="{BB962C8B-B14F-4D97-AF65-F5344CB8AC3E}">
        <p14:creationId xmlns:p14="http://schemas.microsoft.com/office/powerpoint/2010/main" val="25694659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Admission</a:t>
            </a:r>
            <a:r>
              <a:rPr spc="-65" dirty="0"/>
              <a:t> </a:t>
            </a:r>
            <a:r>
              <a:rPr spc="-10" dirty="0"/>
              <a:t>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052" y="1526395"/>
            <a:ext cx="3825875" cy="314252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265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AlwaysPullImages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DefaultStorageClass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DefaultTolerationSeconds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DenyEscalatingExec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EventRateLimit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ImagePolicyWebhook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LimitRanger/ResourceQuota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PersistentVolumeClaimResize</a:t>
            </a:r>
            <a:endParaRPr sz="18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600"/>
              </a:spcBef>
              <a:buSzPct val="120000"/>
              <a:buChar char="●"/>
              <a:tabLst>
                <a:tab pos="393065" algn="l"/>
              </a:tabLst>
            </a:pPr>
            <a:r>
              <a:rPr sz="1800" spc="-10" dirty="0">
                <a:latin typeface="Arial"/>
                <a:cs typeface="Arial"/>
              </a:rPr>
              <a:t>PodSecurityPolicy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6953" y="0"/>
            <a:ext cx="7550150" cy="5143500"/>
            <a:chOff x="796953" y="0"/>
            <a:chExt cx="755015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953" y="0"/>
              <a:ext cx="7550091" cy="5143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2230"/>
            <a:chOff x="0" y="0"/>
            <a:chExt cx="91440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96062"/>
              <a:ext cx="9144000" cy="4151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Request/Response</a:t>
            </a:r>
          </a:p>
        </p:txBody>
      </p:sp>
      <p:sp>
        <p:nvSpPr>
          <p:cNvPr id="3" name="object 3"/>
          <p:cNvSpPr/>
          <p:nvPr/>
        </p:nvSpPr>
        <p:spPr>
          <a:xfrm>
            <a:off x="4692299" y="1200148"/>
            <a:ext cx="3994785" cy="3738879"/>
          </a:xfrm>
          <a:custGeom>
            <a:avLst/>
            <a:gdLst/>
            <a:ahLst/>
            <a:cxnLst/>
            <a:rect l="l" t="t" r="r" b="b"/>
            <a:pathLst>
              <a:path w="3994784" h="3738879">
                <a:moveTo>
                  <a:pt x="0" y="0"/>
                </a:moveTo>
                <a:lnTo>
                  <a:pt x="3994500" y="0"/>
                </a:lnTo>
                <a:lnTo>
                  <a:pt x="3994500" y="3738587"/>
                </a:lnTo>
                <a:lnTo>
                  <a:pt x="0" y="3738587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71025" y="1266444"/>
            <a:ext cx="132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{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1025" y="1482852"/>
            <a:ext cx="3429000" cy="34391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12725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"apiVersion": "authentication.k8s.io/v1beta1",</a:t>
            </a:r>
            <a:endParaRPr sz="1400">
              <a:latin typeface="Courier New"/>
              <a:cs typeface="Courier New"/>
            </a:endParaRPr>
          </a:p>
          <a:p>
            <a:pPr marL="225425" marR="855344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"kind":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"TokenReview",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"status":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{</a:t>
            </a:r>
            <a:endParaRPr sz="1400">
              <a:latin typeface="Courier New"/>
              <a:cs typeface="Courier New"/>
            </a:endParaRPr>
          </a:p>
          <a:p>
            <a:pPr marL="437515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"authenticated":</a:t>
            </a:r>
            <a:r>
              <a:rPr sz="1400" spc="-8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true,</a:t>
            </a:r>
            <a:endParaRPr sz="1400">
              <a:latin typeface="Courier New"/>
              <a:cs typeface="Courier New"/>
            </a:endParaRPr>
          </a:p>
          <a:p>
            <a:pPr marL="650875" marR="1600200" indent="-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"user":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{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"username":</a:t>
            </a:r>
            <a:endParaRPr sz="1400">
              <a:latin typeface="Courier New"/>
              <a:cs typeface="Courier New"/>
            </a:endParaRPr>
          </a:p>
          <a:p>
            <a:pPr marL="650875" marR="1068070" indent="-638175">
              <a:lnSpc>
                <a:spcPts val="1700"/>
              </a:lnSpc>
              <a:spcBef>
                <a:spcPts val="4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  <a:hlinkClick r:id="rId2"/>
              </a:rPr>
              <a:t>janedoe@example.com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",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"uid":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"42",</a:t>
            </a:r>
            <a:endParaRPr sz="1400">
              <a:latin typeface="Courier New"/>
              <a:cs typeface="Courier New"/>
            </a:endParaRPr>
          </a:p>
          <a:p>
            <a:pPr marL="650875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"groups":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[</a:t>
            </a:r>
            <a:endParaRPr sz="1400">
              <a:latin typeface="Courier New"/>
              <a:cs typeface="Courier New"/>
            </a:endParaRPr>
          </a:p>
          <a:p>
            <a:pPr marL="862965" marR="1174750">
              <a:lnSpc>
                <a:spcPct val="10140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"developers", </a:t>
            </a:r>
            <a:r>
              <a:rPr sz="1400" spc="-20" dirty="0">
                <a:solidFill>
                  <a:srgbClr val="1155CC"/>
                </a:solidFill>
                <a:latin typeface="Courier New"/>
                <a:cs typeface="Courier New"/>
              </a:rPr>
              <a:t>"qa"</a:t>
            </a:r>
            <a:endParaRPr sz="1400">
              <a:latin typeface="Courier New"/>
              <a:cs typeface="Courier New"/>
            </a:endParaRPr>
          </a:p>
          <a:p>
            <a:pPr marL="650875">
              <a:lnSpc>
                <a:spcPct val="100000"/>
              </a:lnSpc>
            </a:pP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]</a:t>
            </a:r>
            <a:endParaRPr sz="1400">
              <a:latin typeface="Courier New"/>
              <a:cs typeface="Courier New"/>
            </a:endParaRPr>
          </a:p>
          <a:p>
            <a:pPr marL="544195">
              <a:lnSpc>
                <a:spcPts val="1645"/>
              </a:lnSpc>
              <a:spcBef>
                <a:spcPts val="25"/>
              </a:spcBef>
            </a:pP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225425">
              <a:lnSpc>
                <a:spcPts val="1645"/>
              </a:lnSpc>
            </a:pP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}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1014" y="1200150"/>
            <a:ext cx="4370070" cy="3726179"/>
          </a:xfrm>
          <a:custGeom>
            <a:avLst/>
            <a:gdLst/>
            <a:ahLst/>
            <a:cxnLst/>
            <a:rect l="l" t="t" r="r" b="b"/>
            <a:pathLst>
              <a:path w="4370070" h="3726179">
                <a:moveTo>
                  <a:pt x="0" y="0"/>
                </a:moveTo>
                <a:lnTo>
                  <a:pt x="4369777" y="0"/>
                </a:lnTo>
                <a:lnTo>
                  <a:pt x="4369777" y="3725700"/>
                </a:lnTo>
                <a:lnTo>
                  <a:pt x="0" y="37257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2439" y="1265428"/>
            <a:ext cx="3924935" cy="1985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910"/>
              </a:lnSpc>
              <a:spcBef>
                <a:spcPts val="100"/>
              </a:spcBef>
            </a:pP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L="243840">
              <a:lnSpc>
                <a:spcPts val="1910"/>
              </a:lnSpc>
            </a:pP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"apiVersion":</a:t>
            </a:r>
            <a:endParaRPr sz="1600">
              <a:latin typeface="Courier New"/>
              <a:cs typeface="Courier New"/>
            </a:endParaRPr>
          </a:p>
          <a:p>
            <a:pPr marL="243840" marR="5080" indent="-244475">
              <a:lnSpc>
                <a:spcPts val="1900"/>
              </a:lnSpc>
              <a:spcBef>
                <a:spcPts val="175"/>
              </a:spcBef>
            </a:pP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"authentication.k8s.io/v1beta1", </a:t>
            </a: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"kind":</a:t>
            </a:r>
            <a:r>
              <a:rPr sz="16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"TokenReview",</a:t>
            </a:r>
            <a:endParaRPr sz="1600">
              <a:latin typeface="Courier New"/>
              <a:cs typeface="Courier New"/>
            </a:endParaRPr>
          </a:p>
          <a:p>
            <a:pPr marL="243840">
              <a:lnSpc>
                <a:spcPts val="1820"/>
              </a:lnSpc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"spec":</a:t>
            </a:r>
            <a:r>
              <a:rPr sz="16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{</a:t>
            </a:r>
            <a:endParaRPr sz="1600">
              <a:latin typeface="Courier New"/>
              <a:cs typeface="Courier New"/>
            </a:endParaRPr>
          </a:p>
          <a:p>
            <a:pPr marR="5080" algn="ctr">
              <a:lnSpc>
                <a:spcPts val="1895"/>
              </a:lnSpc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"token":</a:t>
            </a:r>
            <a:r>
              <a:rPr sz="1600" spc="-8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"(BEARERTOKEN)"</a:t>
            </a:r>
            <a:endParaRPr sz="1600">
              <a:latin typeface="Courier New"/>
              <a:cs typeface="Courier New"/>
            </a:endParaRPr>
          </a:p>
          <a:p>
            <a:pPr marL="243840">
              <a:lnSpc>
                <a:spcPts val="1910"/>
              </a:lnSpc>
            </a:pP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}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5"/>
                  </a:moveTo>
                  <a:lnTo>
                    <a:pt x="9139726" y="4355795"/>
                  </a:lnTo>
                  <a:lnTo>
                    <a:pt x="9139726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8437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7" y="0"/>
              <a:ext cx="6885432" cy="4364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24" y="4486147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Concepts</a:t>
            </a:r>
            <a:r>
              <a:rPr sz="1800" spc="-3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388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9899" y="2020316"/>
            <a:ext cx="1727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4724" y="1243076"/>
            <a:ext cx="259080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Volumes</a:t>
            </a:r>
            <a:endParaRPr sz="2400">
              <a:latin typeface="Arial"/>
              <a:cs typeface="Arial"/>
            </a:endParaRPr>
          </a:p>
          <a:p>
            <a:pPr marL="393700" marR="713740" indent="-381000">
              <a:lnSpc>
                <a:spcPct val="100000"/>
              </a:lnSpc>
              <a:spcBef>
                <a:spcPts val="20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Persistent Volumes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5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Persistent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Volume</a:t>
            </a:r>
            <a:r>
              <a:rPr sz="24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Claims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ts val="2810"/>
              </a:lnSpc>
              <a:buFont typeface="Arial"/>
              <a:buChar char="●"/>
              <a:tabLst>
                <a:tab pos="39306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StorageClass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Persistence of data</a:t>
            </a:r>
            <a:endParaRPr sz="1100"/>
          </a:p>
        </p:txBody>
      </p:sp>
      <p:sp>
        <p:nvSpPr>
          <p:cNvPr id="707" name="Google Shape;707;p104"/>
          <p:cNvSpPr txBox="1"/>
          <p:nvPr/>
        </p:nvSpPr>
        <p:spPr>
          <a:xfrm>
            <a:off x="436419" y="1631373"/>
            <a:ext cx="8271163" cy="131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how to define the physical location of data and how much should be allocated to each ?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how to actually allocate and link certain data to specific pods ?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abstracted and decoupled through PersistentVolume subsystem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0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PersistentVolume</a:t>
            </a:r>
            <a:endParaRPr sz="1100"/>
          </a:p>
        </p:txBody>
      </p:sp>
      <p:sp>
        <p:nvSpPr>
          <p:cNvPr id="714" name="Google Shape;714;p105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abstraction of a piece of storage in the cluster that can be used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lifecycle independent of any individual pod that uses it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be manually put by an operator or can be provisioned dynamically (usually in cloud services)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PersistentVolumeClaim</a:t>
            </a:r>
            <a:endParaRPr sz="1100"/>
          </a:p>
        </p:txBody>
      </p:sp>
      <p:sp>
        <p:nvSpPr>
          <p:cNvPr id="721" name="Google Shape;721;p106"/>
          <p:cNvSpPr txBox="1"/>
          <p:nvPr/>
        </p:nvSpPr>
        <p:spPr>
          <a:xfrm>
            <a:off x="436419" y="1631373"/>
            <a:ext cx="8271163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request for storage by an user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storage equivalent of a pod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links a persistent volume to a pod for the pod's lifetime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doesn't affect the persistent volume upon pod deletion (unless explicitly specified)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894" y="1675599"/>
            <a:ext cx="7861300" cy="23723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themselves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useful,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but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workloads </a:t>
            </a:r>
            <a:r>
              <a:rPr sz="2400" dirty="0">
                <a:latin typeface="Arial"/>
                <a:cs typeface="Arial"/>
              </a:rPr>
              <a:t>require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exchanging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data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between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containers,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persisting </a:t>
            </a:r>
            <a:r>
              <a:rPr sz="2400" dirty="0">
                <a:latin typeface="Arial"/>
                <a:cs typeface="Arial"/>
              </a:rPr>
              <a:t>some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data.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20"/>
              </a:spcBef>
            </a:pPr>
            <a:endParaRPr sz="2400" dirty="0">
              <a:latin typeface="Arial"/>
              <a:cs typeface="Arial"/>
            </a:endParaRPr>
          </a:p>
          <a:p>
            <a:pPr marL="12700" marR="1129030">
              <a:lnSpc>
                <a:spcPts val="2810"/>
              </a:lnSpc>
            </a:pPr>
            <a:r>
              <a:rPr sz="2400" dirty="0">
                <a:latin typeface="Arial"/>
                <a:cs typeface="Arial"/>
              </a:rPr>
              <a:t>For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Volumes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PersistentVolumes</a:t>
            </a:r>
            <a:r>
              <a:rPr sz="2400" spc="-10" dirty="0">
                <a:latin typeface="Arial"/>
                <a:cs typeface="Arial"/>
              </a:rPr>
              <a:t>, </a:t>
            </a:r>
            <a:r>
              <a:rPr sz="2400" b="1" spc="-10" dirty="0">
                <a:latin typeface="Arial"/>
                <a:cs typeface="Arial"/>
              </a:rPr>
              <a:t>PersistentVolumeClaims</a:t>
            </a:r>
            <a:r>
              <a:rPr sz="2400" spc="-10" dirty="0">
                <a:latin typeface="Arial"/>
                <a:cs typeface="Arial"/>
              </a:rPr>
              <a:t>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StorageClasses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StorageClass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9389" y="1681862"/>
            <a:ext cx="7965440" cy="199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Storage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classes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abstraction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top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external </a:t>
            </a:r>
            <a:r>
              <a:rPr sz="2400" dirty="0">
                <a:latin typeface="Arial"/>
                <a:cs typeface="Arial"/>
              </a:rPr>
              <a:t>storage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resource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(PV)</a:t>
            </a:r>
            <a:endParaRPr sz="2400" dirty="0">
              <a:latin typeface="Arial"/>
              <a:cs typeface="Arial"/>
            </a:endParaRPr>
          </a:p>
          <a:p>
            <a:pPr marL="393700" marR="24765" indent="-381000">
              <a:lnSpc>
                <a:spcPct val="100800"/>
              </a:lnSpc>
              <a:spcBef>
                <a:spcPts val="100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Work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hand-</a:t>
            </a:r>
            <a:r>
              <a:rPr sz="2400" spc="-10" dirty="0">
                <a:latin typeface="Arial"/>
                <a:cs typeface="Arial"/>
              </a:rPr>
              <a:t>in-</a:t>
            </a:r>
            <a:r>
              <a:rPr sz="2400" dirty="0">
                <a:latin typeface="Arial"/>
                <a:cs typeface="Arial"/>
              </a:rPr>
              <a:t>hand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external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system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enable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dynamic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provisioning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storage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eliminating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admin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pre-</a:t>
            </a:r>
            <a:r>
              <a:rPr sz="2400" dirty="0">
                <a:latin typeface="Arial"/>
                <a:cs typeface="Arial"/>
              </a:rPr>
              <a:t>provision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35" dirty="0">
                <a:latin typeface="Arial"/>
                <a:cs typeface="Arial"/>
              </a:rPr>
              <a:t>PV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18E4-6D2E-B395-64A3-F325B59B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0" y="85913"/>
            <a:ext cx="6321600" cy="635400"/>
          </a:xfrm>
        </p:spPr>
        <p:txBody>
          <a:bodyPr/>
          <a:lstStyle/>
          <a:p>
            <a:r>
              <a:rPr lang="en-US" dirty="0"/>
              <a:t>Container Registry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CFF8A-EE60-B57A-FABF-3262DEA64526}"/>
              </a:ext>
            </a:extLst>
          </p:cNvPr>
          <p:cNvSpPr txBox="1"/>
          <p:nvPr/>
        </p:nvSpPr>
        <p:spPr>
          <a:xfrm>
            <a:off x="537327" y="1282044"/>
            <a:ext cx="800335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Login to the Container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login --name &lt;registry name&gt;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acr</a:t>
            </a:r>
            <a:r>
              <a:rPr lang="en-US" dirty="0"/>
              <a:t> login --name crdsba6190deveastus001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319BF-B14C-AB07-F854-AD90CD381FC3}"/>
              </a:ext>
            </a:extLst>
          </p:cNvPr>
          <p:cNvSpPr txBox="1"/>
          <p:nvPr/>
        </p:nvSpPr>
        <p:spPr>
          <a:xfrm>
            <a:off x="537324" y="2326998"/>
            <a:ext cx="8003357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Tag the Image with the URL, your name, and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tag &lt;image name&gt; &lt;registry name&gt;.azurecr.io/&lt;image name&gt;:&lt;tag&gt;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tag </a:t>
            </a:r>
            <a:r>
              <a:rPr lang="en-US" dirty="0" err="1"/>
              <a:t>instructor_sklearn</a:t>
            </a:r>
            <a:r>
              <a:rPr lang="en-US" dirty="0"/>
              <a:t> crdsba6190deveastus001.azurecr.io/</a:t>
            </a:r>
            <a:r>
              <a:rPr lang="en-US" dirty="0" err="1"/>
              <a:t>instructor_sklearn:latest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409A-D43E-AD43-FAA7-486E22C93C7F}"/>
              </a:ext>
            </a:extLst>
          </p:cNvPr>
          <p:cNvSpPr txBox="1"/>
          <p:nvPr/>
        </p:nvSpPr>
        <p:spPr>
          <a:xfrm>
            <a:off x="537323" y="3365768"/>
            <a:ext cx="8003357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Push the Image to the Container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push &lt;registry name&gt;.azurecr.io/&lt;image name&gt;:&lt;tag&gt;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push crdsba6190deveastus001.azurecr.io/</a:t>
            </a:r>
            <a:r>
              <a:rPr lang="en-US" dirty="0" err="1"/>
              <a:t>instructor_sklearn:latest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73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StorageClass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267459"/>
            <a:ext cx="4290060" cy="322707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5080" indent="-342900">
              <a:lnSpc>
                <a:spcPct val="101699"/>
              </a:lnSpc>
              <a:spcBef>
                <a:spcPts val="6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provisioner:</a:t>
            </a:r>
            <a:r>
              <a:rPr sz="1800" spc="-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Defines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‘</a:t>
            </a:r>
            <a:r>
              <a:rPr sz="1800" i="1" dirty="0">
                <a:latin typeface="Arial"/>
                <a:cs typeface="Arial"/>
              </a:rPr>
              <a:t>driver</a:t>
            </a:r>
            <a:r>
              <a:rPr sz="1800" dirty="0">
                <a:latin typeface="Arial"/>
                <a:cs typeface="Arial"/>
              </a:rPr>
              <a:t>’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provisioning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</a:t>
            </a:r>
            <a:r>
              <a:rPr sz="1800" spc="50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external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storage.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090"/>
              </a:lnSpc>
              <a:buClr>
                <a:srgbClr val="000000"/>
              </a:buClr>
              <a:buFont typeface="Arial"/>
              <a:buChar char="●"/>
              <a:tabLst>
                <a:tab pos="354965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parameters:</a:t>
            </a:r>
            <a:r>
              <a:rPr sz="18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hash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various</a:t>
            </a:r>
            <a:endParaRPr sz="1800">
              <a:latin typeface="Arial"/>
              <a:cs typeface="Arial"/>
            </a:endParaRPr>
          </a:p>
          <a:p>
            <a:pPr marL="355600" marR="687705">
              <a:lnSpc>
                <a:spcPct val="102200"/>
              </a:lnSpc>
            </a:pPr>
            <a:r>
              <a:rPr sz="1800" dirty="0">
                <a:latin typeface="Arial"/>
                <a:cs typeface="Arial"/>
              </a:rPr>
              <a:t>configuration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parameters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10" dirty="0">
                <a:latin typeface="Arial"/>
                <a:cs typeface="Arial"/>
              </a:rPr>
              <a:t>provisioner.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090"/>
              </a:lnSpc>
              <a:buClr>
                <a:srgbClr val="000000"/>
              </a:buClr>
              <a:buFont typeface="Arial"/>
              <a:buChar char="●"/>
              <a:tabLst>
                <a:tab pos="354965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reclaimPolicy:</a:t>
            </a:r>
            <a:r>
              <a:rPr sz="18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behaviour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355600" marR="179705">
              <a:lnSpc>
                <a:spcPts val="2090"/>
              </a:lnSpc>
              <a:spcBef>
                <a:spcPts val="180"/>
              </a:spcBef>
            </a:pP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backing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when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PVC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is </a:t>
            </a:r>
            <a:r>
              <a:rPr sz="1800" spc="-10" dirty="0">
                <a:latin typeface="Arial"/>
                <a:cs typeface="Arial"/>
              </a:rPr>
              <a:t>deleted.</a:t>
            </a:r>
            <a:endParaRPr sz="1800">
              <a:latin typeface="Arial"/>
              <a:cs typeface="Arial"/>
            </a:endParaRPr>
          </a:p>
          <a:p>
            <a:pPr marL="812165" lvl="1" indent="-342265">
              <a:lnSpc>
                <a:spcPts val="1905"/>
              </a:lnSpc>
              <a:buClr>
                <a:srgbClr val="000000"/>
              </a:buClr>
              <a:buSzPct val="112500"/>
              <a:buFont typeface="Arial"/>
              <a:buChar char="○"/>
              <a:tabLst>
                <a:tab pos="812165" algn="l"/>
              </a:tabLst>
            </a:pP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Retain</a:t>
            </a:r>
            <a:r>
              <a:rPr sz="1600" spc="-509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Arial"/>
                <a:cs typeface="Arial"/>
              </a:rPr>
              <a:t>- manual </a:t>
            </a:r>
            <a:r>
              <a:rPr sz="1600" spc="-10" dirty="0">
                <a:latin typeface="Arial"/>
                <a:cs typeface="Arial"/>
              </a:rPr>
              <a:t>clean-</a:t>
            </a:r>
            <a:r>
              <a:rPr sz="1600" spc="-25" dirty="0">
                <a:latin typeface="Arial"/>
                <a:cs typeface="Arial"/>
              </a:rPr>
              <a:t>up</a:t>
            </a:r>
            <a:endParaRPr sz="1600">
              <a:latin typeface="Arial"/>
              <a:cs typeface="Arial"/>
            </a:endParaRPr>
          </a:p>
          <a:p>
            <a:pPr marL="812165" marR="338455" lvl="1" indent="-342900">
              <a:lnSpc>
                <a:spcPts val="1900"/>
              </a:lnSpc>
              <a:spcBef>
                <a:spcPts val="65"/>
              </a:spcBef>
              <a:buClr>
                <a:srgbClr val="000000"/>
              </a:buClr>
              <a:buSzPct val="112500"/>
              <a:buFont typeface="Arial"/>
              <a:buChar char="○"/>
              <a:tabLst>
                <a:tab pos="812165" algn="l"/>
              </a:tabLst>
            </a:pP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r>
              <a:rPr sz="1600" spc="-509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latin typeface="Arial"/>
                <a:cs typeface="Arial"/>
              </a:rPr>
              <a:t>-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storage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asset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deleted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by </a:t>
            </a:r>
            <a:r>
              <a:rPr sz="1600" spc="-10" dirty="0">
                <a:latin typeface="Arial"/>
                <a:cs typeface="Arial"/>
              </a:rPr>
              <a:t>provider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9199" y="1200150"/>
            <a:ext cx="3597910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90805" marR="828040">
              <a:lnSpc>
                <a:spcPct val="100000"/>
              </a:lnSpc>
              <a:spcBef>
                <a:spcPts val="63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StorageClass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storage.k8s.io/v1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standard</a:t>
            </a:r>
            <a:endParaRPr sz="1200">
              <a:latin typeface="Courier New"/>
              <a:cs typeface="Courier New"/>
            </a:endParaRPr>
          </a:p>
          <a:p>
            <a:pPr marL="90805" marR="45974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provisioner: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kubernetes.io/gce-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pd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parameters: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pd-standard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zones:</a:t>
            </a:r>
            <a:r>
              <a:rPr sz="1200" spc="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us-central1-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a,</a:t>
            </a:r>
            <a:r>
              <a:rPr sz="1200" spc="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us-central1-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reclaimPolicy: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Available</a:t>
            </a:r>
            <a:r>
              <a:rPr spc="-30" dirty="0"/>
              <a:t> </a:t>
            </a:r>
            <a:r>
              <a:rPr spc="-10" dirty="0"/>
              <a:t>StorageClasses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83975" y="1569211"/>
            <a:ext cx="2667635" cy="248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135"/>
              </a:lnSpc>
              <a:spcBef>
                <a:spcPts val="10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AWSElasticBlockStore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AzureFile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2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AzureDisk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CephFS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Cinder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25" dirty="0">
                <a:latin typeface="Arial"/>
                <a:cs typeface="Arial"/>
              </a:rPr>
              <a:t>FC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Flocker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2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GCEPersistentDisk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Glusterfs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6249" y="1569211"/>
            <a:ext cx="2045335" cy="248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135"/>
              </a:lnSpc>
              <a:spcBef>
                <a:spcPts val="100"/>
              </a:spcBef>
              <a:buClr>
                <a:srgbClr val="1155CC"/>
              </a:buClr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iSCSI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Quobyte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25"/>
              </a:spcBef>
              <a:buChar char="●"/>
              <a:tabLst>
                <a:tab pos="354965" algn="l"/>
              </a:tabLst>
            </a:pPr>
            <a:r>
              <a:rPr sz="1800" spc="-25" dirty="0">
                <a:latin typeface="Arial"/>
                <a:cs typeface="Arial"/>
              </a:rPr>
              <a:t>NFS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RBD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VsphereVolume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PortworxVolume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ScaleIO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spcBef>
                <a:spcPts val="2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StorageOS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35"/>
              </a:lnSpc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Local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3449" y="4618199"/>
            <a:ext cx="281305" cy="274320"/>
            <a:chOff x="1633449" y="4618199"/>
            <a:chExt cx="281305" cy="274320"/>
          </a:xfrm>
        </p:grpSpPr>
        <p:sp>
          <p:nvSpPr>
            <p:cNvPr id="6" name="object 6"/>
            <p:cNvSpPr/>
            <p:nvPr/>
          </p:nvSpPr>
          <p:spPr>
            <a:xfrm>
              <a:off x="1639799" y="4624549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268499" y="0"/>
                  </a:moveTo>
                  <a:lnTo>
                    <a:pt x="0" y="0"/>
                  </a:lnTo>
                  <a:lnTo>
                    <a:pt x="0" y="260999"/>
                  </a:lnTo>
                  <a:lnTo>
                    <a:pt x="268499" y="260999"/>
                  </a:lnTo>
                  <a:lnTo>
                    <a:pt x="268499" y="0"/>
                  </a:lnTo>
                  <a:close/>
                </a:path>
              </a:pathLst>
            </a:custGeom>
            <a:solidFill>
              <a:srgbClr val="115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39799" y="4624549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0" y="0"/>
                  </a:moveTo>
                  <a:lnTo>
                    <a:pt x="268500" y="0"/>
                  </a:lnTo>
                  <a:lnTo>
                    <a:pt x="268500" y="261000"/>
                  </a:lnTo>
                  <a:lnTo>
                    <a:pt x="0" y="26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987025" y="4640579"/>
            <a:ext cx="15532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Internal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Provisioner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3231" y="1427542"/>
            <a:ext cx="7879715" cy="30949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Storage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tied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Pod’s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Lifecycle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9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have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more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types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volumes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attached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25" dirty="0">
                <a:latin typeface="Arial"/>
                <a:cs typeface="Arial"/>
              </a:rPr>
              <a:t> it.</a:t>
            </a:r>
            <a:endParaRPr sz="2400" dirty="0">
              <a:latin typeface="Arial"/>
              <a:cs typeface="Arial"/>
            </a:endParaRPr>
          </a:p>
          <a:p>
            <a:pPr marL="393700" marR="307975" indent="-381000">
              <a:lnSpc>
                <a:spcPct val="100800"/>
              </a:lnSpc>
              <a:spcBef>
                <a:spcPts val="9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Can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consumed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any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within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the </a:t>
            </a:r>
            <a:r>
              <a:rPr sz="2400" spc="-20" dirty="0">
                <a:latin typeface="Arial"/>
                <a:cs typeface="Arial"/>
              </a:rPr>
              <a:t>pod.</a:t>
            </a:r>
            <a:endParaRPr sz="2400" dirty="0">
              <a:latin typeface="Arial"/>
              <a:cs typeface="Arial"/>
            </a:endParaRPr>
          </a:p>
          <a:p>
            <a:pPr marL="393700" marR="340995" indent="-381000">
              <a:lnSpc>
                <a:spcPct val="100000"/>
              </a:lnSpc>
              <a:spcBef>
                <a:spcPts val="93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Survive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restarts;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however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their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durability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beyond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dependent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Type.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Volume</a:t>
            </a:r>
            <a:r>
              <a:rPr spc="-30" dirty="0"/>
              <a:t> </a:t>
            </a:r>
            <a:r>
              <a:rPr spc="-1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614932"/>
            <a:ext cx="2553335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125"/>
              </a:lnSpc>
              <a:spcBef>
                <a:spcPts val="10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awsElasticBlockStore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azureDisk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azureFile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cephfs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configMap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csi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downwardAPI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emptyDir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fc</a:t>
            </a: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5CC"/>
                </a:solidFill>
                <a:latin typeface="Arial"/>
                <a:cs typeface="Arial"/>
              </a:rPr>
              <a:t>(fibre</a:t>
            </a:r>
            <a:r>
              <a:rPr sz="1800" spc="-20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channel)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0574" y="1614932"/>
            <a:ext cx="2197735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125"/>
              </a:lnSpc>
              <a:spcBef>
                <a:spcPts val="10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flocker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gcePersistentDisk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gitRepo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glusterfs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hostPath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iscsi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local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nfs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persistentVolume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50"/>
              </a:spcBef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Claim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3424" y="1614932"/>
            <a:ext cx="201993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125"/>
              </a:lnSpc>
              <a:spcBef>
                <a:spcPts val="100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projected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portworxVolume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quobyte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25" dirty="0">
                <a:solidFill>
                  <a:srgbClr val="1155CC"/>
                </a:solidFill>
                <a:latin typeface="Arial"/>
                <a:cs typeface="Arial"/>
              </a:rPr>
              <a:t>rbd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scaleIO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spcBef>
                <a:spcPts val="50"/>
              </a:spcBef>
              <a:buChar char="●"/>
              <a:tabLst>
                <a:tab pos="354965" algn="l"/>
              </a:tabLst>
            </a:pPr>
            <a:r>
              <a:rPr sz="1800" spc="-10" dirty="0">
                <a:latin typeface="Arial"/>
                <a:cs typeface="Arial"/>
              </a:rPr>
              <a:t>secret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ts val="2125"/>
              </a:lnSpc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storageos</a:t>
            </a:r>
            <a:endParaRPr sz="18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45"/>
              </a:spcBef>
              <a:buChar char="●"/>
              <a:tabLst>
                <a:tab pos="354965" algn="l"/>
              </a:tabLst>
            </a:pPr>
            <a:r>
              <a:rPr sz="1800" spc="-10" dirty="0">
                <a:solidFill>
                  <a:srgbClr val="1155CC"/>
                </a:solidFill>
                <a:latin typeface="Arial"/>
                <a:cs typeface="Arial"/>
              </a:rPr>
              <a:t>vsphereVolume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67549" y="4603274"/>
            <a:ext cx="281305" cy="274320"/>
            <a:chOff x="567549" y="4603274"/>
            <a:chExt cx="281305" cy="274320"/>
          </a:xfrm>
        </p:grpSpPr>
        <p:sp>
          <p:nvSpPr>
            <p:cNvPr id="7" name="object 7"/>
            <p:cNvSpPr/>
            <p:nvPr/>
          </p:nvSpPr>
          <p:spPr>
            <a:xfrm>
              <a:off x="573899" y="4609624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268499" y="0"/>
                  </a:moveTo>
                  <a:lnTo>
                    <a:pt x="0" y="0"/>
                  </a:lnTo>
                  <a:lnTo>
                    <a:pt x="0" y="260999"/>
                  </a:lnTo>
                  <a:lnTo>
                    <a:pt x="268499" y="260999"/>
                  </a:lnTo>
                  <a:lnTo>
                    <a:pt x="268499" y="0"/>
                  </a:lnTo>
                  <a:close/>
                </a:path>
              </a:pathLst>
            </a:custGeom>
            <a:solidFill>
              <a:srgbClr val="1155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3899" y="4609624"/>
              <a:ext cx="268605" cy="261620"/>
            </a:xfrm>
            <a:custGeom>
              <a:avLst/>
              <a:gdLst/>
              <a:ahLst/>
              <a:cxnLst/>
              <a:rect l="l" t="t" r="r" b="b"/>
              <a:pathLst>
                <a:path w="268605" h="261620">
                  <a:moveTo>
                    <a:pt x="0" y="0"/>
                  </a:moveTo>
                  <a:lnTo>
                    <a:pt x="268500" y="0"/>
                  </a:lnTo>
                  <a:lnTo>
                    <a:pt x="268500" y="261000"/>
                  </a:lnTo>
                  <a:lnTo>
                    <a:pt x="0" y="2610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921124" y="4625340"/>
            <a:ext cx="23329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Persistent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Volume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Supported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267459"/>
            <a:ext cx="4260850" cy="234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747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r>
              <a:rPr sz="18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objects</a:t>
            </a:r>
            <a:r>
              <a:rPr sz="1800" spc="-25" dirty="0">
                <a:latin typeface="Arial"/>
                <a:cs typeface="Arial"/>
              </a:rPr>
              <a:t> to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attached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 </a:t>
            </a:r>
            <a:r>
              <a:rPr sz="1800" dirty="0">
                <a:latin typeface="Arial"/>
                <a:cs typeface="Arial"/>
              </a:rPr>
              <a:t>within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it’s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unique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spc="-10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  <a:p>
            <a:pPr marL="355600" marR="5080" indent="-342900">
              <a:lnSpc>
                <a:spcPct val="98500"/>
              </a:lnSpc>
              <a:spcBef>
                <a:spcPts val="108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r>
              <a:rPr sz="1800" spc="-1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specific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referencing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desired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mountPath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76124" y="1200150"/>
            <a:ext cx="3310890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0805" marR="2255520">
              <a:lnSpc>
                <a:spcPct val="97800"/>
              </a:lnSpc>
              <a:spcBef>
                <a:spcPts val="73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9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90805" marR="1709420" indent="136525">
              <a:lnSpc>
                <a:spcPct val="100000"/>
              </a:lnSpc>
              <a:spcBef>
                <a:spcPts val="2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volume-example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7329">
              <a:lnSpc>
                <a:spcPts val="1045"/>
              </a:lnSpc>
              <a:spcBef>
                <a:spcPts val="25"/>
              </a:spcBef>
            </a:pP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ts val="1045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ct val="1000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500380" marR="617220">
              <a:lnSpc>
                <a:spcPts val="1010"/>
              </a:lnSpc>
              <a:spcBef>
                <a:spcPts val="114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/usr/share/nginx/html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ReadOnly: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ct val="100000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1099"/>
              </a:lnSpc>
              <a:spcBef>
                <a:spcPts val="1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900" spc="-4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"-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c"]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500380">
              <a:lnSpc>
                <a:spcPts val="101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while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true;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3430" marR="822325">
              <a:lnSpc>
                <a:spcPct val="102200"/>
              </a:lnSpc>
            </a:pP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date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&gt;&gt;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/html/index.html;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sleep</a:t>
            </a:r>
            <a:r>
              <a:rPr sz="9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63855" marR="2051050" indent="273050">
              <a:lnSpc>
                <a:spcPts val="1100"/>
              </a:lnSpc>
              <a:spcBef>
                <a:spcPts val="20"/>
              </a:spcBef>
            </a:pP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done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ts val="969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227329" marR="1709420" indent="27305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63855" marR="2118995" indent="-136525">
              <a:lnSpc>
                <a:spcPts val="1100"/>
              </a:lnSpc>
              <a:spcBef>
                <a:spcPts val="2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emptyDir: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7950" y="1262424"/>
            <a:ext cx="4502150" cy="126809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467359" marR="206375" indent="-342900">
              <a:lnSpc>
                <a:spcPct val="100000"/>
              </a:lnSpc>
              <a:spcBef>
                <a:spcPts val="140"/>
              </a:spcBef>
              <a:buClr>
                <a:srgbClr val="000000"/>
              </a:buClr>
              <a:buFont typeface="Arial"/>
              <a:buChar char="●"/>
              <a:tabLst>
                <a:tab pos="467359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r>
              <a:rPr sz="18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objects</a:t>
            </a:r>
            <a:r>
              <a:rPr sz="1800" spc="-25" dirty="0">
                <a:latin typeface="Arial"/>
                <a:cs typeface="Arial"/>
              </a:rPr>
              <a:t> to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attached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 </a:t>
            </a:r>
            <a:r>
              <a:rPr sz="1800" dirty="0">
                <a:latin typeface="Arial"/>
                <a:cs typeface="Arial"/>
              </a:rPr>
              <a:t>within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it’s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unique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spc="-10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24" y="2498851"/>
            <a:ext cx="4260850" cy="1110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marR="5080" indent="-342900">
              <a:lnSpc>
                <a:spcPct val="98500"/>
              </a:lnSpc>
              <a:spcBef>
                <a:spcPts val="13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r>
              <a:rPr sz="1800" spc="-1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specific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referencing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desired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mountPath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6124" y="1200150"/>
            <a:ext cx="3310890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0805" marR="2255520">
              <a:lnSpc>
                <a:spcPct val="97800"/>
              </a:lnSpc>
              <a:spcBef>
                <a:spcPts val="73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9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90805" marR="1709420" indent="136525">
              <a:lnSpc>
                <a:spcPct val="100000"/>
              </a:lnSpc>
              <a:spcBef>
                <a:spcPts val="2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volume-example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7329">
              <a:lnSpc>
                <a:spcPts val="1045"/>
              </a:lnSpc>
              <a:spcBef>
                <a:spcPts val="25"/>
              </a:spcBef>
            </a:pP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ts val="1045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ct val="1000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500380" marR="617220">
              <a:lnSpc>
                <a:spcPts val="1010"/>
              </a:lnSpc>
              <a:spcBef>
                <a:spcPts val="114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/usr/share/nginx/html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ReadOnly: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ct val="100000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1099"/>
              </a:lnSpc>
              <a:spcBef>
                <a:spcPts val="1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900" spc="-4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"-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c"]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500380">
              <a:lnSpc>
                <a:spcPts val="101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while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true;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3430" marR="822325">
              <a:lnSpc>
                <a:spcPct val="102200"/>
              </a:lnSpc>
            </a:pP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date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&gt;&gt;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/html/index.html;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sleep</a:t>
            </a:r>
            <a:r>
              <a:rPr sz="9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63855" marR="2051050" indent="273050">
              <a:lnSpc>
                <a:spcPts val="1100"/>
              </a:lnSpc>
              <a:spcBef>
                <a:spcPts val="20"/>
              </a:spcBef>
            </a:pP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done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ts val="969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227329" marR="1709420" indent="27305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63855" marR="2118995" indent="-136525">
              <a:lnSpc>
                <a:spcPts val="1100"/>
              </a:lnSpc>
              <a:spcBef>
                <a:spcPts val="2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emptyDir: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83475" y="4300299"/>
            <a:ext cx="1281430" cy="501650"/>
          </a:xfrm>
          <a:custGeom>
            <a:avLst/>
            <a:gdLst/>
            <a:ahLst/>
            <a:cxnLst/>
            <a:rect l="l" t="t" r="r" b="b"/>
            <a:pathLst>
              <a:path w="1281429" h="501650">
                <a:moveTo>
                  <a:pt x="0" y="0"/>
                </a:moveTo>
                <a:lnTo>
                  <a:pt x="1281300" y="0"/>
                </a:lnTo>
                <a:lnTo>
                  <a:pt x="1281300" y="501300"/>
                </a:lnTo>
                <a:lnTo>
                  <a:pt x="0" y="501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267459"/>
            <a:ext cx="418846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r>
              <a:rPr sz="18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objects</a:t>
            </a:r>
            <a:r>
              <a:rPr sz="1800" spc="-25" dirty="0">
                <a:latin typeface="Arial"/>
                <a:cs typeface="Arial"/>
              </a:rPr>
              <a:t> to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attached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Pod.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Every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 </a:t>
            </a:r>
            <a:r>
              <a:rPr sz="1800" dirty="0">
                <a:latin typeface="Arial"/>
                <a:cs typeface="Arial"/>
              </a:rPr>
              <a:t>within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must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it’s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own </a:t>
            </a:r>
            <a:r>
              <a:rPr sz="1800" dirty="0">
                <a:latin typeface="Arial"/>
                <a:cs typeface="Arial"/>
              </a:rPr>
              <a:t>unique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spc="-10" dirty="0">
                <a:latin typeface="Courier New"/>
                <a:cs typeface="Courier New"/>
              </a:rPr>
              <a:t>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3199" y="2447550"/>
            <a:ext cx="4486910" cy="131318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452120" marR="133985" indent="-342900">
              <a:lnSpc>
                <a:spcPct val="98500"/>
              </a:lnSpc>
              <a:spcBef>
                <a:spcPts val="535"/>
              </a:spcBef>
              <a:buClr>
                <a:srgbClr val="000000"/>
              </a:buClr>
              <a:buFont typeface="Arial"/>
              <a:buChar char="●"/>
              <a:tabLst>
                <a:tab pos="45212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r>
              <a:rPr sz="1800" spc="-1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container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specific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referencing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volumes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name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along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their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desired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mountPath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6124" y="1200150"/>
            <a:ext cx="3310890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90805" marR="2255520">
              <a:lnSpc>
                <a:spcPct val="97800"/>
              </a:lnSpc>
              <a:spcBef>
                <a:spcPts val="73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9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90805" marR="1709420" indent="136525">
              <a:lnSpc>
                <a:spcPct val="100000"/>
              </a:lnSpc>
              <a:spcBef>
                <a:spcPts val="2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volume-example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7329">
              <a:lnSpc>
                <a:spcPts val="1045"/>
              </a:lnSpc>
              <a:spcBef>
                <a:spcPts val="25"/>
              </a:spcBef>
            </a:pP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ts val="1045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ct val="1000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500380" marR="617220">
              <a:lnSpc>
                <a:spcPts val="1010"/>
              </a:lnSpc>
              <a:spcBef>
                <a:spcPts val="114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/usr/share/nginx/html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ReadOnly: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true</a:t>
            </a:r>
            <a:endParaRPr sz="900">
              <a:latin typeface="Courier New"/>
              <a:cs typeface="Courier New"/>
            </a:endParaRPr>
          </a:p>
          <a:p>
            <a:pPr marL="362585" indent="-135255">
              <a:lnSpc>
                <a:spcPct val="100000"/>
              </a:lnSpc>
              <a:buChar char="-"/>
              <a:tabLst>
                <a:tab pos="362585" algn="l"/>
              </a:tabLst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content</a:t>
            </a:r>
            <a:endParaRPr sz="900">
              <a:latin typeface="Courier New"/>
              <a:cs typeface="Courier New"/>
            </a:endParaRPr>
          </a:p>
          <a:p>
            <a:pPr marL="363855" marR="1163320">
              <a:lnSpc>
                <a:spcPct val="101099"/>
              </a:lnSpc>
              <a:spcBef>
                <a:spcPts val="1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900" spc="-4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"-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c"]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endParaRPr sz="900">
              <a:latin typeface="Courier New"/>
              <a:cs typeface="Courier New"/>
            </a:endParaRPr>
          </a:p>
          <a:p>
            <a:pPr marL="500380">
              <a:lnSpc>
                <a:spcPts val="101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while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true;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do</a:t>
            </a:r>
            <a:endParaRPr sz="900">
              <a:latin typeface="Courier New"/>
              <a:cs typeface="Courier New"/>
            </a:endParaRPr>
          </a:p>
          <a:p>
            <a:pPr marL="773430" marR="822325">
              <a:lnSpc>
                <a:spcPct val="102200"/>
              </a:lnSpc>
            </a:pP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date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&gt;&gt;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/html/index.html; </a:t>
            </a:r>
            <a:r>
              <a:rPr sz="900" dirty="0">
                <a:solidFill>
                  <a:srgbClr val="CC0000"/>
                </a:solidFill>
                <a:latin typeface="Courier New"/>
                <a:cs typeface="Courier New"/>
              </a:rPr>
              <a:t>sleep</a:t>
            </a:r>
            <a:r>
              <a:rPr sz="9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5;</a:t>
            </a:r>
            <a:endParaRPr sz="900">
              <a:latin typeface="Courier New"/>
              <a:cs typeface="Courier New"/>
            </a:endParaRPr>
          </a:p>
          <a:p>
            <a:pPr marL="363855" marR="2051050" indent="273050">
              <a:lnSpc>
                <a:spcPts val="1100"/>
              </a:lnSpc>
              <a:spcBef>
                <a:spcPts val="20"/>
              </a:spcBef>
            </a:pP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done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ts val="969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</a:t>
            </a:r>
            <a:endParaRPr sz="900">
              <a:latin typeface="Courier New"/>
              <a:cs typeface="Courier New"/>
            </a:endParaRPr>
          </a:p>
          <a:p>
            <a:pPr marL="227329" marR="1709420" indent="27305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9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/html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endParaRPr sz="900">
              <a:latin typeface="Courier New"/>
              <a:cs typeface="Courier New"/>
            </a:endParaRPr>
          </a:p>
          <a:p>
            <a:pPr marL="363855" marR="2118995" indent="-136525">
              <a:lnSpc>
                <a:spcPts val="1100"/>
              </a:lnSpc>
              <a:spcBef>
                <a:spcPts val="2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html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emptyDir: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{}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39749" y="3903149"/>
            <a:ext cx="1405255" cy="501650"/>
          </a:xfrm>
          <a:custGeom>
            <a:avLst/>
            <a:gdLst/>
            <a:ahLst/>
            <a:cxnLst/>
            <a:rect l="l" t="t" r="r" b="b"/>
            <a:pathLst>
              <a:path w="1405254" h="501650">
                <a:moveTo>
                  <a:pt x="0" y="0"/>
                </a:moveTo>
                <a:lnTo>
                  <a:pt x="1404900" y="0"/>
                </a:lnTo>
                <a:lnTo>
                  <a:pt x="1404900" y="501300"/>
                </a:lnTo>
                <a:lnTo>
                  <a:pt x="0" y="5013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Persistent</a:t>
            </a:r>
            <a:r>
              <a:rPr spc="-40" dirty="0"/>
              <a:t> </a:t>
            </a:r>
            <a:r>
              <a:rPr spc="-10" dirty="0"/>
              <a:t>Volumes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343659"/>
            <a:ext cx="7573645" cy="3463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734695" indent="-381000">
              <a:lnSpc>
                <a:spcPct val="100000"/>
              </a:lnSpc>
              <a:spcBef>
                <a:spcPts val="10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PersistentVolume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(PV)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represents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storage resource.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100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PVs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cluster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wide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resource</a:t>
            </a:r>
            <a:r>
              <a:rPr sz="2400" b="1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linked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backing </a:t>
            </a:r>
            <a:r>
              <a:rPr sz="2400" dirty="0">
                <a:latin typeface="Arial"/>
                <a:cs typeface="Arial"/>
              </a:rPr>
              <a:t>storage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provider: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NFS,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GCEPersistentDisk,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RBD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Generally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provisioned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by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administrator.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93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Their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lifecycle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handled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independently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from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pod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dirty="0">
                <a:latin typeface="Arial"/>
                <a:cs typeface="Arial"/>
              </a:rPr>
              <a:t>CANNOT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attached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directly.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Relies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25"/>
              </a:spcBef>
            </a:pPr>
            <a:r>
              <a:rPr sz="2400" b="1" spc="-10" dirty="0">
                <a:latin typeface="Arial"/>
                <a:cs typeface="Arial"/>
              </a:rPr>
              <a:t>PersistentVolumeClaim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PersistentVolumeClaims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716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Char char="●"/>
              <a:tabLst>
                <a:tab pos="393065" algn="l"/>
              </a:tabLst>
            </a:pPr>
            <a:r>
              <a:rPr dirty="0"/>
              <a:t>A</a:t>
            </a:r>
            <a:r>
              <a:rPr spc="-30" dirty="0"/>
              <a:t> </a:t>
            </a:r>
            <a:r>
              <a:rPr b="1" spc="-10" dirty="0">
                <a:latin typeface="Arial"/>
                <a:cs typeface="Arial"/>
              </a:rPr>
              <a:t>PersistentVolumeClaim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dirty="0"/>
              <a:t>(PVC)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b="1" spc="-10" dirty="0">
                <a:latin typeface="Arial"/>
                <a:cs typeface="Arial"/>
              </a:rPr>
              <a:t>namespaced</a:t>
            </a:r>
          </a:p>
          <a:p>
            <a:pPr marL="393700">
              <a:lnSpc>
                <a:spcPct val="100000"/>
              </a:lnSpc>
            </a:pPr>
            <a:r>
              <a:rPr dirty="0"/>
              <a:t>request</a:t>
            </a:r>
            <a:r>
              <a:rPr spc="-55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spc="-10" dirty="0"/>
              <a:t>storage.</a:t>
            </a:r>
          </a:p>
          <a:p>
            <a:pPr marL="393700" marR="5080" indent="-381000">
              <a:lnSpc>
                <a:spcPct val="100800"/>
              </a:lnSpc>
              <a:spcBef>
                <a:spcPts val="1005"/>
              </a:spcBef>
              <a:buChar char="●"/>
              <a:tabLst>
                <a:tab pos="393700" algn="l"/>
              </a:tabLst>
            </a:pPr>
            <a:r>
              <a:rPr dirty="0"/>
              <a:t>Satisfies</a:t>
            </a:r>
            <a:r>
              <a:rPr spc="-5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set</a:t>
            </a:r>
            <a:r>
              <a:rPr spc="-6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requirements</a:t>
            </a:r>
            <a:r>
              <a:rPr spc="-55" dirty="0"/>
              <a:t> </a:t>
            </a:r>
            <a:r>
              <a:rPr dirty="0"/>
              <a:t>instead</a:t>
            </a:r>
            <a:r>
              <a:rPr spc="-50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dirty="0"/>
              <a:t>mapping</a:t>
            </a:r>
            <a:r>
              <a:rPr spc="-55" dirty="0"/>
              <a:t> </a:t>
            </a:r>
            <a:r>
              <a:rPr dirty="0"/>
              <a:t>to</a:t>
            </a:r>
            <a:r>
              <a:rPr spc="-50" dirty="0"/>
              <a:t> a </a:t>
            </a:r>
            <a:r>
              <a:rPr dirty="0"/>
              <a:t>storage</a:t>
            </a:r>
            <a:r>
              <a:rPr spc="-90" dirty="0"/>
              <a:t> </a:t>
            </a:r>
            <a:r>
              <a:rPr dirty="0"/>
              <a:t>resource</a:t>
            </a:r>
            <a:r>
              <a:rPr spc="-90" dirty="0"/>
              <a:t> </a:t>
            </a:r>
            <a:r>
              <a:rPr spc="-10" dirty="0"/>
              <a:t>directly.</a:t>
            </a:r>
          </a:p>
          <a:p>
            <a:pPr marL="393700" marR="661035" indent="-381000">
              <a:lnSpc>
                <a:spcPts val="2810"/>
              </a:lnSpc>
              <a:spcBef>
                <a:spcPts val="1160"/>
              </a:spcBef>
              <a:buChar char="●"/>
              <a:tabLst>
                <a:tab pos="393700" algn="l"/>
              </a:tabLst>
            </a:pPr>
            <a:r>
              <a:rPr dirty="0"/>
              <a:t>Ensures</a:t>
            </a:r>
            <a:r>
              <a:rPr spc="-65" dirty="0"/>
              <a:t> </a:t>
            </a:r>
            <a:r>
              <a:rPr dirty="0"/>
              <a:t>that</a:t>
            </a:r>
            <a:r>
              <a:rPr spc="-70" dirty="0"/>
              <a:t> </a:t>
            </a:r>
            <a:r>
              <a:rPr dirty="0"/>
              <a:t>an</a:t>
            </a:r>
            <a:r>
              <a:rPr spc="-65" dirty="0"/>
              <a:t> </a:t>
            </a:r>
            <a:r>
              <a:rPr dirty="0"/>
              <a:t>application’s</a:t>
            </a:r>
            <a:r>
              <a:rPr spc="-65" dirty="0"/>
              <a:t> </a:t>
            </a:r>
            <a:r>
              <a:rPr dirty="0"/>
              <a:t>‘</a:t>
            </a:r>
            <a:r>
              <a:rPr i="1" dirty="0">
                <a:latin typeface="Arial"/>
                <a:cs typeface="Arial"/>
              </a:rPr>
              <a:t>claim</a:t>
            </a:r>
            <a:r>
              <a:rPr dirty="0"/>
              <a:t>’</a:t>
            </a:r>
            <a:r>
              <a:rPr spc="-55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dirty="0"/>
              <a:t>storage</a:t>
            </a:r>
            <a:r>
              <a:rPr spc="-65" dirty="0"/>
              <a:t> </a:t>
            </a:r>
            <a:r>
              <a:rPr spc="-35" dirty="0"/>
              <a:t>is </a:t>
            </a:r>
            <a:r>
              <a:rPr dirty="0"/>
              <a:t>portable</a:t>
            </a:r>
            <a:r>
              <a:rPr spc="-75" dirty="0"/>
              <a:t> </a:t>
            </a:r>
            <a:r>
              <a:rPr dirty="0"/>
              <a:t>across</a:t>
            </a:r>
            <a:r>
              <a:rPr spc="-75" dirty="0"/>
              <a:t> </a:t>
            </a:r>
            <a:r>
              <a:rPr dirty="0"/>
              <a:t>numerous</a:t>
            </a:r>
            <a:r>
              <a:rPr spc="-75" dirty="0"/>
              <a:t> </a:t>
            </a:r>
            <a:r>
              <a:rPr dirty="0"/>
              <a:t>backends</a:t>
            </a:r>
            <a:r>
              <a:rPr spc="-75" dirty="0"/>
              <a:t> </a:t>
            </a:r>
            <a:r>
              <a:rPr dirty="0"/>
              <a:t>or</a:t>
            </a:r>
            <a:r>
              <a:rPr spc="-75" dirty="0"/>
              <a:t> </a:t>
            </a:r>
            <a:r>
              <a:rPr spc="-10" dirty="0"/>
              <a:t>providers.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275" y="1200150"/>
            <a:ext cx="351599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v1</a:t>
            </a:r>
            <a:endParaRPr sz="1100">
              <a:latin typeface="Courier New"/>
              <a:cs typeface="Courier New"/>
            </a:endParaRPr>
          </a:p>
          <a:p>
            <a:pPr marL="90805" marR="156527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4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nfsserver</a:t>
            </a:r>
            <a:endParaRPr sz="1100">
              <a:latin typeface="Courier New"/>
              <a:cs typeface="Courier New"/>
            </a:endParaRPr>
          </a:p>
          <a:p>
            <a:pPr marL="90805">
              <a:lnSpc>
                <a:spcPts val="1295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capacity:</a:t>
            </a:r>
            <a:endParaRPr sz="1100">
              <a:latin typeface="Courier New"/>
              <a:cs typeface="Courier New"/>
            </a:endParaRPr>
          </a:p>
          <a:p>
            <a:pPr marL="259079" marR="1397000" indent="16827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1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50Gi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volumeMode: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Filesystem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235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310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100">
              <a:latin typeface="Courier New"/>
              <a:cs typeface="Courier New"/>
            </a:endParaRPr>
          </a:p>
          <a:p>
            <a:pPr marL="259079" marR="135255">
              <a:lnSpc>
                <a:spcPts val="1300"/>
              </a:lnSpc>
              <a:spcBef>
                <a:spcPts val="155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persistentVolumeReclaimPolicy:</a:t>
            </a:r>
            <a:r>
              <a:rPr sz="1100" spc="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Delete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1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4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mountOptions: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295"/>
              </a:lnSpc>
              <a:buChar char="-"/>
              <a:tabLst>
                <a:tab pos="594995" algn="l"/>
              </a:tabLst>
            </a:pP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hard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310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nfsvers=4.1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  <a:spcBef>
                <a:spcPts val="95"/>
              </a:spcBef>
            </a:pPr>
            <a:r>
              <a:rPr sz="1100" spc="-20" dirty="0">
                <a:solidFill>
                  <a:srgbClr val="1155CC"/>
                </a:solidFill>
                <a:latin typeface="Courier New"/>
                <a:cs typeface="Courier New"/>
              </a:rPr>
              <a:t>nfs:</a:t>
            </a:r>
            <a:endParaRPr sz="1100">
              <a:latin typeface="Courier New"/>
              <a:cs typeface="Courier New"/>
            </a:endParaRPr>
          </a:p>
          <a:p>
            <a:pPr marL="427355" marR="1482090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/exports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server:</a:t>
            </a:r>
            <a:r>
              <a:rPr sz="11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172.22.0.42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PersistentVolume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0224" y="1267459"/>
            <a:ext cx="4353560" cy="34239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643890" indent="-342900">
              <a:lnSpc>
                <a:spcPct val="101099"/>
              </a:lnSpc>
              <a:spcBef>
                <a:spcPts val="7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capacity.storage:</a:t>
            </a:r>
            <a:r>
              <a:rPr sz="1800" spc="-1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total </a:t>
            </a:r>
            <a:r>
              <a:rPr sz="1800" dirty="0">
                <a:latin typeface="Arial"/>
                <a:cs typeface="Arial"/>
              </a:rPr>
              <a:t>amount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available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storage.</a:t>
            </a:r>
            <a:endParaRPr sz="1800">
              <a:latin typeface="Arial"/>
              <a:cs typeface="Arial"/>
            </a:endParaRPr>
          </a:p>
          <a:p>
            <a:pPr marL="355600" marR="344805" indent="-342900">
              <a:lnSpc>
                <a:spcPct val="102200"/>
              </a:lnSpc>
              <a:spcBef>
                <a:spcPts val="89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volumeMode:</a:t>
            </a:r>
            <a:r>
              <a:rPr sz="18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volume,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can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either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Filesystem</a:t>
            </a:r>
            <a:r>
              <a:rPr sz="1800" spc="-58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latin typeface="Arial"/>
                <a:cs typeface="Arial"/>
              </a:rPr>
              <a:t>or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Block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1699"/>
              </a:lnSpc>
              <a:spcBef>
                <a:spcPts val="894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r>
              <a:rPr sz="18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list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supported </a:t>
            </a:r>
            <a:r>
              <a:rPr sz="1800" dirty="0">
                <a:latin typeface="Arial"/>
                <a:cs typeface="Arial"/>
              </a:rPr>
              <a:t>methods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accessing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volume. </a:t>
            </a:r>
            <a:r>
              <a:rPr sz="1800" dirty="0">
                <a:latin typeface="Arial"/>
                <a:cs typeface="Arial"/>
              </a:rPr>
              <a:t>Options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  <a:p>
            <a:pPr marL="812165" lvl="1" indent="-342265">
              <a:lnSpc>
                <a:spcPct val="100000"/>
              </a:lnSpc>
              <a:spcBef>
                <a:spcPts val="940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800">
              <a:latin typeface="Courier New"/>
              <a:cs typeface="Courier New"/>
            </a:endParaRPr>
          </a:p>
          <a:p>
            <a:pPr marL="812165" lvl="1" indent="-342265">
              <a:lnSpc>
                <a:spcPts val="2135"/>
              </a:lnSpc>
              <a:spcBef>
                <a:spcPts val="45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ReadOnlyMany</a:t>
            </a:r>
            <a:endParaRPr sz="1800">
              <a:latin typeface="Courier New"/>
              <a:cs typeface="Courier New"/>
            </a:endParaRPr>
          </a:p>
          <a:p>
            <a:pPr marL="812165" lvl="1" indent="-342265">
              <a:lnSpc>
                <a:spcPts val="2135"/>
              </a:lnSpc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7A0ED-5372-074A-EC05-8B16C4176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What is / Why Kubernetes?</a:t>
            </a:r>
          </a:p>
        </p:txBody>
      </p:sp>
    </p:spTree>
    <p:extLst>
      <p:ext uri="{BB962C8B-B14F-4D97-AF65-F5344CB8AC3E}">
        <p14:creationId xmlns:p14="http://schemas.microsoft.com/office/powerpoint/2010/main" val="25874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PersistentVolume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267459"/>
            <a:ext cx="4464050" cy="370141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5080" indent="-342900" algn="just">
              <a:lnSpc>
                <a:spcPct val="101699"/>
              </a:lnSpc>
              <a:spcBef>
                <a:spcPts val="6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persistentVolumeReclaimPolicy: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behaviour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PVC’s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have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been </a:t>
            </a:r>
            <a:r>
              <a:rPr sz="1800" dirty="0">
                <a:latin typeface="Arial"/>
                <a:cs typeface="Arial"/>
              </a:rPr>
              <a:t>deleted.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Options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include:</a:t>
            </a:r>
            <a:endParaRPr sz="1800">
              <a:latin typeface="Arial"/>
              <a:cs typeface="Arial"/>
            </a:endParaRPr>
          </a:p>
          <a:p>
            <a:pPr marL="812165" lvl="1" indent="-342265" algn="just">
              <a:lnSpc>
                <a:spcPct val="100000"/>
              </a:lnSpc>
              <a:spcBef>
                <a:spcPts val="940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Retain</a:t>
            </a:r>
            <a:r>
              <a:rPr sz="1800" spc="-59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manual </a:t>
            </a:r>
            <a:r>
              <a:rPr sz="1800" spc="-10" dirty="0">
                <a:latin typeface="Arial"/>
                <a:cs typeface="Arial"/>
              </a:rPr>
              <a:t>clean-</a:t>
            </a:r>
            <a:r>
              <a:rPr sz="1800" spc="-25" dirty="0"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  <a:p>
            <a:pPr marL="812165" marR="131445" lvl="1" indent="-342900" algn="just">
              <a:lnSpc>
                <a:spcPts val="2090"/>
              </a:lnSpc>
              <a:spcBef>
                <a:spcPts val="175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80" dirty="0">
                <a:solidFill>
                  <a:srgbClr val="CC0000"/>
                </a:solidFill>
                <a:latin typeface="Courier New"/>
                <a:cs typeface="Courier New"/>
              </a:rPr>
              <a:t>Delete</a:t>
            </a:r>
            <a:r>
              <a:rPr sz="1800" spc="-19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asset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deleted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 </a:t>
            </a:r>
            <a:r>
              <a:rPr sz="1800" spc="-10" dirty="0">
                <a:latin typeface="Arial"/>
                <a:cs typeface="Arial"/>
              </a:rPr>
              <a:t>provider.</a:t>
            </a:r>
            <a:endParaRPr sz="1800">
              <a:latin typeface="Arial"/>
              <a:cs typeface="Arial"/>
            </a:endParaRPr>
          </a:p>
          <a:p>
            <a:pPr marL="355600" marR="156845" indent="-342900">
              <a:lnSpc>
                <a:spcPct val="100000"/>
              </a:lnSpc>
              <a:spcBef>
                <a:spcPts val="994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800" spc="-1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Optional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name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class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PVC’s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can </a:t>
            </a:r>
            <a:r>
              <a:rPr sz="1800" dirty="0">
                <a:latin typeface="Arial"/>
                <a:cs typeface="Arial"/>
              </a:rPr>
              <a:t>reference.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provided,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ONLY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PVC’s </a:t>
            </a:r>
            <a:r>
              <a:rPr sz="1800" dirty="0">
                <a:latin typeface="Arial"/>
                <a:cs typeface="Arial"/>
              </a:rPr>
              <a:t>referencing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consume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use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it.</a:t>
            </a:r>
            <a:endParaRPr sz="1800">
              <a:latin typeface="Arial"/>
              <a:cs typeface="Arial"/>
            </a:endParaRPr>
          </a:p>
          <a:p>
            <a:pPr marL="355600" marR="639445" indent="-342900">
              <a:lnSpc>
                <a:spcPct val="101099"/>
              </a:lnSpc>
              <a:spcBef>
                <a:spcPts val="93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mountOptions:</a:t>
            </a:r>
            <a:r>
              <a:rPr sz="1800" spc="-1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Optional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mount </a:t>
            </a:r>
            <a:r>
              <a:rPr sz="1800" dirty="0">
                <a:latin typeface="Arial"/>
                <a:cs typeface="Arial"/>
              </a:rPr>
              <a:t>options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PV.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275" y="1200150"/>
            <a:ext cx="351599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1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latin typeface="Courier New"/>
                <a:cs typeface="Courier New"/>
              </a:rPr>
              <a:t>v1</a:t>
            </a:r>
            <a:endParaRPr sz="1100">
              <a:latin typeface="Courier New"/>
              <a:cs typeface="Courier New"/>
            </a:endParaRPr>
          </a:p>
          <a:p>
            <a:pPr marL="90805" marR="156527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4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nfsserver</a:t>
            </a:r>
            <a:endParaRPr sz="1100">
              <a:latin typeface="Courier New"/>
              <a:cs typeface="Courier New"/>
            </a:endParaRPr>
          </a:p>
          <a:p>
            <a:pPr marL="90805">
              <a:lnSpc>
                <a:spcPts val="1295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capacity:</a:t>
            </a:r>
            <a:endParaRPr sz="1100">
              <a:latin typeface="Courier New"/>
              <a:cs typeface="Courier New"/>
            </a:endParaRPr>
          </a:p>
          <a:p>
            <a:pPr marL="259079" marR="1397000" indent="16827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1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50Gi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volumeMode: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Filesystem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235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310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100">
              <a:latin typeface="Courier New"/>
              <a:cs typeface="Courier New"/>
            </a:endParaRPr>
          </a:p>
          <a:p>
            <a:pPr marL="259079" marR="135255">
              <a:lnSpc>
                <a:spcPts val="1300"/>
              </a:lnSpc>
              <a:spcBef>
                <a:spcPts val="155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persistentVolumeReclaimPolicy:</a:t>
            </a:r>
            <a:r>
              <a:rPr sz="1100" spc="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Delete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1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4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mountOptions: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295"/>
              </a:lnSpc>
              <a:buChar char="-"/>
              <a:tabLst>
                <a:tab pos="594995" algn="l"/>
              </a:tabLst>
            </a:pP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hard</a:t>
            </a:r>
            <a:endParaRPr sz="1100">
              <a:latin typeface="Courier New"/>
              <a:cs typeface="Courier New"/>
            </a:endParaRPr>
          </a:p>
          <a:p>
            <a:pPr marL="594995" indent="-167640">
              <a:lnSpc>
                <a:spcPts val="1310"/>
              </a:lnSpc>
              <a:buChar char="-"/>
              <a:tabLst>
                <a:tab pos="594995" algn="l"/>
              </a:tabLst>
            </a:pP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nfsvers=4.1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  <a:spcBef>
                <a:spcPts val="95"/>
              </a:spcBef>
            </a:pPr>
            <a:r>
              <a:rPr sz="1100" spc="-20" dirty="0">
                <a:solidFill>
                  <a:srgbClr val="1155CC"/>
                </a:solidFill>
                <a:latin typeface="Courier New"/>
                <a:cs typeface="Courier New"/>
              </a:rPr>
              <a:t>nfs:</a:t>
            </a:r>
            <a:endParaRPr sz="1100">
              <a:latin typeface="Courier New"/>
              <a:cs typeface="Courier New"/>
            </a:endParaRPr>
          </a:p>
          <a:p>
            <a:pPr marL="427355" marR="1482090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/exports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server:</a:t>
            </a:r>
            <a:r>
              <a:rPr sz="11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172.22.0.42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PersistentVolumeClaim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267459"/>
            <a:ext cx="459803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r>
              <a:rPr sz="18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accessing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MUST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subset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what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defined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target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PV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Class.</a:t>
            </a:r>
            <a:endParaRPr sz="1800">
              <a:latin typeface="Arial"/>
              <a:cs typeface="Arial"/>
            </a:endParaRPr>
          </a:p>
          <a:p>
            <a:pPr marL="812165" lvl="1" indent="-342265">
              <a:lnSpc>
                <a:spcPts val="2125"/>
              </a:lnSpc>
              <a:spcBef>
                <a:spcPts val="1055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ReadWriteOnce</a:t>
            </a:r>
            <a:endParaRPr sz="1800">
              <a:latin typeface="Courier New"/>
              <a:cs typeface="Courier New"/>
            </a:endParaRPr>
          </a:p>
          <a:p>
            <a:pPr marL="812165" lvl="1" indent="-342265">
              <a:lnSpc>
                <a:spcPts val="2125"/>
              </a:lnSpc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ReadOnlyMany</a:t>
            </a:r>
            <a:endParaRPr sz="1800">
              <a:latin typeface="Courier New"/>
              <a:cs typeface="Courier New"/>
            </a:endParaRPr>
          </a:p>
          <a:p>
            <a:pPr marL="812165" lvl="1" indent="-342265">
              <a:lnSpc>
                <a:spcPct val="100000"/>
              </a:lnSpc>
              <a:spcBef>
                <a:spcPts val="45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ReadWriteMany</a:t>
            </a:r>
            <a:endParaRPr sz="1800">
              <a:latin typeface="Courier New"/>
              <a:cs typeface="Courier New"/>
            </a:endParaRPr>
          </a:p>
          <a:p>
            <a:pPr marL="355600" marR="17780" indent="-342900">
              <a:lnSpc>
                <a:spcPct val="102200"/>
              </a:lnSpc>
              <a:spcBef>
                <a:spcPts val="89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resources.requests.storage: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desired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amount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for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claim</a:t>
            </a:r>
            <a:endParaRPr sz="1800">
              <a:latin typeface="Arial"/>
              <a:cs typeface="Arial"/>
            </a:endParaRPr>
          </a:p>
          <a:p>
            <a:pPr marL="355600" marR="113664" indent="-342900">
              <a:lnSpc>
                <a:spcPct val="102200"/>
              </a:lnSpc>
              <a:spcBef>
                <a:spcPts val="98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800" spc="-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desired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Storage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2399" y="1200150"/>
            <a:ext cx="317436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203200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PersistentVolumeClaim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734695" indent="212725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pvc-sc-example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303530" marR="1054100" indent="212725">
              <a:lnSpc>
                <a:spcPct val="101400"/>
              </a:lnSpc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 ReadWriteOnce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resources:</a:t>
            </a:r>
            <a:endParaRPr sz="1400">
              <a:latin typeface="Courier New"/>
              <a:cs typeface="Courier New"/>
            </a:endParaRPr>
          </a:p>
          <a:p>
            <a:pPr marL="728980" marR="1160145" indent="-212725">
              <a:lnSpc>
                <a:spcPts val="1700"/>
              </a:lnSpc>
              <a:spcBef>
                <a:spcPts val="4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requests: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400" spc="-9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CC0000"/>
                </a:solidFill>
                <a:latin typeface="Courier New"/>
                <a:cs typeface="Courier New"/>
              </a:rPr>
              <a:t>slow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PVs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PVCs</a:t>
            </a:r>
            <a:r>
              <a:rPr spc="-3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Selectors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1555115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303530" marR="1023619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pv-selector-example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6255" marR="2193290" indent="-21272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capacity: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2Gi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45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303530" marR="1874520" indent="212725">
              <a:lnSpc>
                <a:spcPts val="1700"/>
              </a:lnSpc>
              <a:spcBef>
                <a:spcPts val="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 ReadWriteMany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hostPath: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6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"/mnt/data"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74" y="1200150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1023619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PersistentVolumeClaim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16940" indent="212725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pvc-selector-example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303530" marR="1874520" indent="212725">
              <a:lnSpc>
                <a:spcPct val="101400"/>
              </a:lnSpc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 ReadWriteMany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resources:</a:t>
            </a:r>
            <a:endParaRPr sz="1400">
              <a:latin typeface="Courier New"/>
              <a:cs typeface="Courier New"/>
            </a:endParaRPr>
          </a:p>
          <a:p>
            <a:pPr marL="728980" marR="1980564" indent="-212725">
              <a:lnSpc>
                <a:spcPts val="1700"/>
              </a:lnSpc>
              <a:spcBef>
                <a:spcPts val="4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requests: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400">
              <a:latin typeface="Courier New"/>
              <a:cs typeface="Courier New"/>
            </a:endParaRPr>
          </a:p>
          <a:p>
            <a:pPr marL="728980" marR="1767839" indent="-212725">
              <a:lnSpc>
                <a:spcPct val="10140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matchLabels: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PVs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PVCs</a:t>
            </a:r>
            <a:r>
              <a:rPr spc="-3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Selectors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1555115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303530" marR="1023619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pv-selector-example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6255" marR="2193290" indent="-21272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capacity: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2Gi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45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303530" marR="1874520" indent="212725">
              <a:lnSpc>
                <a:spcPts val="1700"/>
              </a:lnSpc>
              <a:spcBef>
                <a:spcPts val="5"/>
              </a:spcBef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 ReadWriteMany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hostPath: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6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"/mnt/data"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74" y="1200150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1023619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PersistentVolumeClaim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16940" indent="212725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pvc-selector-example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endParaRPr sz="1400">
              <a:latin typeface="Courier New"/>
              <a:cs typeface="Courier New"/>
            </a:endParaRPr>
          </a:p>
          <a:p>
            <a:pPr marL="303530" marR="1874520" indent="212725">
              <a:lnSpc>
                <a:spcPct val="101400"/>
              </a:lnSpc>
            </a:pP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-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 ReadWriteMany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resources:</a:t>
            </a:r>
            <a:endParaRPr sz="1400">
              <a:latin typeface="Courier New"/>
              <a:cs typeface="Courier New"/>
            </a:endParaRPr>
          </a:p>
          <a:p>
            <a:pPr marL="728980" marR="1980564" indent="-212725">
              <a:lnSpc>
                <a:spcPts val="1700"/>
              </a:lnSpc>
              <a:spcBef>
                <a:spcPts val="4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requests: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37550" y="3388174"/>
            <a:ext cx="2061210" cy="66992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71145" marR="505459" indent="-212725">
              <a:lnSpc>
                <a:spcPct val="101400"/>
              </a:lnSpc>
              <a:spcBef>
                <a:spcPts val="17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selector: matchLabels:</a:t>
            </a:r>
            <a:endParaRPr sz="1400">
              <a:latin typeface="Courier New"/>
              <a:cs typeface="Courier New"/>
            </a:endParaRPr>
          </a:p>
          <a:p>
            <a:pPr marL="483870">
              <a:lnSpc>
                <a:spcPts val="1670"/>
              </a:lnSpc>
              <a:spcBef>
                <a:spcPts val="2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hostpath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6725" y="2086899"/>
            <a:ext cx="1834514" cy="580390"/>
          </a:xfrm>
          <a:custGeom>
            <a:avLst/>
            <a:gdLst/>
            <a:ahLst/>
            <a:cxnLst/>
            <a:rect l="l" t="t" r="r" b="b"/>
            <a:pathLst>
              <a:path w="1834514" h="580389">
                <a:moveTo>
                  <a:pt x="0" y="0"/>
                </a:moveTo>
                <a:lnTo>
                  <a:pt x="1833900" y="0"/>
                </a:lnTo>
                <a:lnTo>
                  <a:pt x="1833900" y="579900"/>
                </a:lnTo>
                <a:lnTo>
                  <a:pt x="0" y="5799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PV</a:t>
            </a:r>
            <a:r>
              <a:rPr spc="-10" dirty="0"/>
              <a:t> Phases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424" y="1241549"/>
            <a:ext cx="2026920" cy="3726179"/>
          </a:xfrm>
          <a:prstGeom prst="rect">
            <a:avLst/>
          </a:prstGeom>
          <a:solidFill>
            <a:srgbClr val="B6D7A8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3000" b="1" spc="-10" dirty="0">
                <a:latin typeface="Arial"/>
                <a:cs typeface="Arial"/>
              </a:rPr>
              <a:t>Available</a:t>
            </a:r>
            <a:endParaRPr sz="3000">
              <a:latin typeface="Arial"/>
              <a:cs typeface="Arial"/>
            </a:endParaRPr>
          </a:p>
          <a:p>
            <a:pPr marL="189230" marR="181610" algn="ctr">
              <a:lnSpc>
                <a:spcPct val="100000"/>
              </a:lnSpc>
              <a:spcBef>
                <a:spcPts val="2790"/>
              </a:spcBef>
            </a:pPr>
            <a:r>
              <a:rPr sz="2200" dirty="0">
                <a:latin typeface="Arial"/>
                <a:cs typeface="Arial"/>
              </a:rPr>
              <a:t>PV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is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ready </a:t>
            </a:r>
            <a:r>
              <a:rPr sz="2200" dirty="0">
                <a:latin typeface="Arial"/>
                <a:cs typeface="Arial"/>
              </a:rPr>
              <a:t>and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available </a:t>
            </a:r>
            <a:r>
              <a:rPr sz="2200" dirty="0">
                <a:latin typeface="Arial"/>
                <a:cs typeface="Arial"/>
              </a:rPr>
              <a:t>to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be </a:t>
            </a:r>
            <a:r>
              <a:rPr sz="2200" spc="-10" dirty="0">
                <a:latin typeface="Arial"/>
                <a:cs typeface="Arial"/>
              </a:rPr>
              <a:t>consumed.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99963" y="1241549"/>
            <a:ext cx="2026920" cy="3726179"/>
          </a:xfrm>
          <a:prstGeom prst="rect">
            <a:avLst/>
          </a:prstGeom>
          <a:solidFill>
            <a:srgbClr val="FFE599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3000" b="1" spc="-10" dirty="0">
                <a:latin typeface="Arial"/>
                <a:cs typeface="Arial"/>
              </a:rPr>
              <a:t>Bound</a:t>
            </a:r>
            <a:endParaRPr sz="3000">
              <a:latin typeface="Arial"/>
              <a:cs typeface="Arial"/>
            </a:endParaRPr>
          </a:p>
          <a:p>
            <a:pPr marL="118110" marR="111125" indent="-635" algn="ctr">
              <a:lnSpc>
                <a:spcPct val="100499"/>
              </a:lnSpc>
              <a:spcBef>
                <a:spcPts val="3379"/>
              </a:spcBef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PV</a:t>
            </a:r>
            <a:r>
              <a:rPr sz="2200" spc="-25" dirty="0">
                <a:latin typeface="Arial"/>
                <a:cs typeface="Arial"/>
              </a:rPr>
              <a:t> has </a:t>
            </a:r>
            <a:r>
              <a:rPr sz="2200" dirty="0">
                <a:latin typeface="Arial"/>
                <a:cs typeface="Arial"/>
              </a:rPr>
              <a:t>been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bound</a:t>
            </a:r>
            <a:r>
              <a:rPr sz="2200" spc="-5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to </a:t>
            </a:r>
            <a:r>
              <a:rPr sz="2200" dirty="0">
                <a:latin typeface="Arial"/>
                <a:cs typeface="Arial"/>
              </a:rPr>
              <a:t>a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claim.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7513" y="1241549"/>
            <a:ext cx="2026920" cy="3726179"/>
          </a:xfrm>
          <a:prstGeom prst="rect">
            <a:avLst/>
          </a:prstGeom>
          <a:solidFill>
            <a:srgbClr val="F9CB9C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3000" b="1" spc="-10" dirty="0">
                <a:latin typeface="Arial"/>
                <a:cs typeface="Arial"/>
              </a:rPr>
              <a:t>Released</a:t>
            </a:r>
            <a:endParaRPr sz="3000">
              <a:latin typeface="Arial"/>
              <a:cs typeface="Arial"/>
            </a:endParaRPr>
          </a:p>
          <a:p>
            <a:pPr marL="111760" marR="104775" indent="-635" algn="ctr">
              <a:lnSpc>
                <a:spcPct val="100000"/>
              </a:lnSpc>
              <a:spcBef>
                <a:spcPts val="2790"/>
              </a:spcBef>
            </a:pPr>
            <a:r>
              <a:rPr sz="2200" dirty="0">
                <a:latin typeface="Arial"/>
                <a:cs typeface="Arial"/>
              </a:rPr>
              <a:t>The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binding </a:t>
            </a:r>
            <a:r>
              <a:rPr sz="2200" dirty="0">
                <a:latin typeface="Arial"/>
                <a:cs typeface="Arial"/>
              </a:rPr>
              <a:t>PVC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has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been </a:t>
            </a:r>
            <a:r>
              <a:rPr sz="2200" dirty="0">
                <a:latin typeface="Arial"/>
                <a:cs typeface="Arial"/>
              </a:rPr>
              <a:t>deleted,</a:t>
            </a:r>
            <a:r>
              <a:rPr sz="2200" spc="-85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and </a:t>
            </a:r>
            <a:r>
              <a:rPr sz="2200" dirty="0">
                <a:latin typeface="Arial"/>
                <a:cs typeface="Arial"/>
              </a:rPr>
              <a:t>the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PV</a:t>
            </a:r>
            <a:r>
              <a:rPr sz="2200" spc="-25" dirty="0">
                <a:latin typeface="Arial"/>
                <a:cs typeface="Arial"/>
              </a:rPr>
              <a:t> is </a:t>
            </a:r>
            <a:r>
              <a:rPr sz="2200" spc="-10" dirty="0">
                <a:latin typeface="Arial"/>
                <a:cs typeface="Arial"/>
              </a:rPr>
              <a:t>pending reclamation.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5062" y="1241549"/>
            <a:ext cx="2026920" cy="3726179"/>
          </a:xfrm>
          <a:prstGeom prst="rect">
            <a:avLst/>
          </a:prstGeom>
          <a:solidFill>
            <a:srgbClr val="DD7E6B"/>
          </a:solidFill>
          <a:ln w="38100">
            <a:solidFill>
              <a:srgbClr val="000000"/>
            </a:solidFill>
          </a:ln>
        </p:spPr>
        <p:txBody>
          <a:bodyPr vert="horz" wrap="square" lIns="0" tIns="154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sz="3000" b="1" spc="-10" dirty="0">
                <a:latin typeface="Arial"/>
                <a:cs typeface="Arial"/>
              </a:rPr>
              <a:t>Failed</a:t>
            </a:r>
            <a:endParaRPr sz="3000">
              <a:latin typeface="Arial"/>
              <a:cs typeface="Arial"/>
            </a:endParaRPr>
          </a:p>
          <a:p>
            <a:pPr marL="196215" marR="188595" algn="ctr">
              <a:lnSpc>
                <a:spcPct val="100499"/>
              </a:lnSpc>
              <a:spcBef>
                <a:spcPts val="2780"/>
              </a:spcBef>
            </a:pPr>
            <a:r>
              <a:rPr sz="2200" dirty="0">
                <a:latin typeface="Arial"/>
                <a:cs typeface="Arial"/>
              </a:rPr>
              <a:t>An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error</a:t>
            </a:r>
            <a:r>
              <a:rPr sz="2200" spc="-25" dirty="0">
                <a:latin typeface="Arial"/>
                <a:cs typeface="Arial"/>
              </a:rPr>
              <a:t> has </a:t>
            </a:r>
            <a:r>
              <a:rPr sz="2200" spc="-20" dirty="0">
                <a:latin typeface="Arial"/>
                <a:cs typeface="Arial"/>
              </a:rPr>
              <a:t>been </a:t>
            </a:r>
            <a:r>
              <a:rPr sz="2200" spc="-10" dirty="0">
                <a:latin typeface="Arial"/>
                <a:cs typeface="Arial"/>
              </a:rPr>
              <a:t>encountered.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5384" y="0"/>
            <a:ext cx="8117205" cy="5142230"/>
            <a:chOff x="405384" y="0"/>
            <a:chExt cx="8117205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7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347216"/>
              <a:ext cx="8116824" cy="32339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5384" y="224721"/>
            <a:ext cx="6164736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575560">
              <a:lnSpc>
                <a:spcPct val="200000"/>
              </a:lnSpc>
              <a:spcBef>
                <a:spcPts val="100"/>
              </a:spcBef>
            </a:pPr>
            <a:r>
              <a:rPr spc="-10" dirty="0">
                <a:solidFill>
                  <a:srgbClr val="000000"/>
                </a:solidFill>
              </a:rPr>
              <a:t>StorageClass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85974" y="4415028"/>
            <a:ext cx="268033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Courier New"/>
                <a:cs typeface="Courier New"/>
              </a:rPr>
              <a:t>pv:</a:t>
            </a:r>
            <a:r>
              <a:rPr sz="800" b="1" spc="210" dirty="0">
                <a:latin typeface="Courier New"/>
                <a:cs typeface="Courier New"/>
              </a:rPr>
              <a:t> </a:t>
            </a:r>
            <a:r>
              <a:rPr sz="800" b="1" spc="-10" dirty="0">
                <a:latin typeface="Courier New"/>
                <a:cs typeface="Courier New"/>
              </a:rPr>
              <a:t>pvc-9df65c6e-1a69-11e8-ae10-080027a3682b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549" y="2241804"/>
            <a:ext cx="24993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latin typeface="Courier New"/>
                <a:cs typeface="Courier New"/>
              </a:rPr>
              <a:t>uid:</a:t>
            </a:r>
            <a:r>
              <a:rPr sz="800" b="1" spc="180" dirty="0">
                <a:latin typeface="Courier New"/>
                <a:cs typeface="Courier New"/>
              </a:rPr>
              <a:t> </a:t>
            </a:r>
            <a:r>
              <a:rPr sz="800" b="1" spc="-10" dirty="0">
                <a:latin typeface="Courier New"/>
                <a:cs typeface="Courier New"/>
              </a:rPr>
              <a:t>9df65c6e-1a69-11e8-ae10-080027a3682b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4274" y="1194308"/>
            <a:ext cx="6014085" cy="75120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043679" marR="5080">
              <a:lnSpc>
                <a:spcPts val="1390"/>
              </a:lnSpc>
              <a:spcBef>
                <a:spcPts val="185"/>
              </a:spcBef>
            </a:pPr>
            <a:r>
              <a:rPr sz="1200" b="1" dirty="0">
                <a:latin typeface="Arial"/>
                <a:cs typeface="Arial"/>
              </a:rPr>
              <a:t>2.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StorageClass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provisions </a:t>
            </a:r>
            <a:r>
              <a:rPr sz="1200" b="1" dirty="0">
                <a:latin typeface="Arial"/>
                <a:cs typeface="Arial"/>
              </a:rPr>
              <a:t>request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through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API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with</a:t>
            </a:r>
            <a:endParaRPr sz="1200">
              <a:latin typeface="Arial"/>
              <a:cs typeface="Arial"/>
            </a:endParaRPr>
          </a:p>
          <a:p>
            <a:pPr marL="12700" marR="179705">
              <a:lnSpc>
                <a:spcPts val="1390"/>
              </a:lnSpc>
              <a:spcBef>
                <a:spcPts val="100"/>
              </a:spcBef>
              <a:tabLst>
                <a:tab pos="4043679" algn="l"/>
              </a:tabLst>
            </a:pPr>
            <a:r>
              <a:rPr sz="1200" b="1" dirty="0">
                <a:latin typeface="Arial"/>
                <a:cs typeface="Arial"/>
              </a:rPr>
              <a:t>1.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PVC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makes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request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25" dirty="0">
                <a:latin typeface="Arial"/>
                <a:cs typeface="Arial"/>
              </a:rPr>
              <a:t>of</a:t>
            </a:r>
            <a:r>
              <a:rPr sz="1200" b="1" dirty="0">
                <a:latin typeface="Arial"/>
                <a:cs typeface="Arial"/>
              </a:rPr>
              <a:t>	</a:t>
            </a:r>
            <a:r>
              <a:rPr sz="1800" b="1" baseline="4629" dirty="0">
                <a:latin typeface="Arial"/>
                <a:cs typeface="Arial"/>
              </a:rPr>
              <a:t>external</a:t>
            </a:r>
            <a:r>
              <a:rPr sz="1800" b="1" spc="-22" baseline="4629" dirty="0">
                <a:latin typeface="Arial"/>
                <a:cs typeface="Arial"/>
              </a:rPr>
              <a:t> </a:t>
            </a:r>
            <a:r>
              <a:rPr sz="1800" b="1" baseline="4629" dirty="0">
                <a:latin typeface="Arial"/>
                <a:cs typeface="Arial"/>
              </a:rPr>
              <a:t>storage</a:t>
            </a:r>
            <a:r>
              <a:rPr sz="1800" b="1" spc="-30" baseline="4629" dirty="0">
                <a:latin typeface="Arial"/>
                <a:cs typeface="Arial"/>
              </a:rPr>
              <a:t> </a:t>
            </a:r>
            <a:r>
              <a:rPr sz="1800" b="1" spc="-15" baseline="4629" dirty="0">
                <a:latin typeface="Arial"/>
                <a:cs typeface="Arial"/>
              </a:rPr>
              <a:t>system.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StorageClass.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5549" y="3940555"/>
            <a:ext cx="2223770" cy="5651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7500"/>
              </a:lnSpc>
              <a:spcBef>
                <a:spcPts val="135"/>
              </a:spcBef>
            </a:pPr>
            <a:r>
              <a:rPr sz="1200" b="1" dirty="0">
                <a:latin typeface="Arial"/>
                <a:cs typeface="Arial"/>
              </a:rPr>
              <a:t>3.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External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storage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system </a:t>
            </a:r>
            <a:r>
              <a:rPr sz="1200" b="1" dirty="0">
                <a:latin typeface="Arial"/>
                <a:cs typeface="Arial"/>
              </a:rPr>
              <a:t>creates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PV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strictly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satisfying </a:t>
            </a:r>
            <a:r>
              <a:rPr sz="1200" b="1" dirty="0">
                <a:latin typeface="Arial"/>
                <a:cs typeface="Arial"/>
              </a:rPr>
              <a:t>the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PVC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request.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2624" y="3535171"/>
            <a:ext cx="1988185" cy="3886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5"/>
              </a:spcBef>
            </a:pPr>
            <a:r>
              <a:rPr sz="1200" b="1" dirty="0">
                <a:latin typeface="Arial"/>
                <a:cs typeface="Arial"/>
              </a:rPr>
              <a:t>4.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provisioned</a:t>
            </a:r>
            <a:r>
              <a:rPr sz="1200" b="1" spc="-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PV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is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bound </a:t>
            </a:r>
            <a:r>
              <a:rPr sz="1200" b="1" dirty="0">
                <a:latin typeface="Arial"/>
                <a:cs typeface="Arial"/>
              </a:rPr>
              <a:t>to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requesting</a:t>
            </a:r>
            <a:r>
              <a:rPr sz="1200" b="1" spc="-30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PVC.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6324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Persistent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Volumes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and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Claims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91699" y="2748788"/>
            <a:ext cx="7493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76200" marR="5080" indent="-6350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latin typeface="Arial"/>
                <a:cs typeface="Arial"/>
              </a:rPr>
              <a:t>Cluster Users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47800" y="2748788"/>
            <a:ext cx="7880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905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latin typeface="Arial"/>
                <a:cs typeface="Arial"/>
              </a:rPr>
              <a:t>Cluster Admins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51432" y="1185536"/>
            <a:ext cx="6041136" cy="4026408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" y="796622"/>
            <a:ext cx="9144000" cy="4347210"/>
          </a:xfrm>
          <a:custGeom>
            <a:avLst/>
            <a:gdLst/>
            <a:ahLst/>
            <a:cxnLst/>
            <a:rect l="l" t="t" r="r" b="b"/>
            <a:pathLst>
              <a:path w="9144000" h="4347210">
                <a:moveTo>
                  <a:pt x="0" y="4346877"/>
                </a:moveTo>
                <a:lnTo>
                  <a:pt x="9143999" y="4346877"/>
                </a:lnTo>
                <a:lnTo>
                  <a:pt x="9143999" y="0"/>
                </a:lnTo>
                <a:lnTo>
                  <a:pt x="0" y="0"/>
                </a:lnTo>
                <a:lnTo>
                  <a:pt x="0" y="4346877"/>
                </a:lnTo>
                <a:close/>
              </a:path>
            </a:pathLst>
          </a:custGeom>
          <a:solidFill>
            <a:srgbClr val="2388D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" y="737100"/>
            <a:ext cx="9144000" cy="4387215"/>
            <a:chOff x="-1" y="737100"/>
            <a:chExt cx="9144000" cy="4387215"/>
          </a:xfrm>
        </p:grpSpPr>
        <p:sp>
          <p:nvSpPr>
            <p:cNvPr id="4" name="object 4"/>
            <p:cNvSpPr/>
            <p:nvPr/>
          </p:nvSpPr>
          <p:spPr>
            <a:xfrm>
              <a:off x="-1" y="737100"/>
              <a:ext cx="9144000" cy="2540"/>
            </a:xfrm>
            <a:custGeom>
              <a:avLst/>
              <a:gdLst/>
              <a:ahLst/>
              <a:cxnLst/>
              <a:rect l="l" t="t" r="r" b="b"/>
              <a:pathLst>
                <a:path w="9144000" h="2540">
                  <a:moveTo>
                    <a:pt x="0" y="2371"/>
                  </a:moveTo>
                  <a:lnTo>
                    <a:pt x="9143999" y="2371"/>
                  </a:lnTo>
                  <a:lnTo>
                    <a:pt x="9143999" y="0"/>
                  </a:lnTo>
                  <a:lnTo>
                    <a:pt x="0" y="0"/>
                  </a:lnTo>
                  <a:lnTo>
                    <a:pt x="0" y="2371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768046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5520" y="758951"/>
              <a:ext cx="6888480" cy="436473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8324" y="194564"/>
            <a:ext cx="7188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Lab</a:t>
            </a:r>
            <a:r>
              <a:rPr sz="1800" spc="7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-</a:t>
            </a:r>
            <a:r>
              <a:rPr sz="1800" spc="80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388DB"/>
                </a:solidFill>
                <a:latin typeface="Arial"/>
                <a:cs typeface="Arial"/>
              </a:rPr>
              <a:t>github.com/mrbobbytables/k8s-intro-tutorials/blob/master/storage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8099" y="2483611"/>
            <a:ext cx="289496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665" marR="5080" indent="-4826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36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Volumes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5"/>
                  </a:moveTo>
                  <a:lnTo>
                    <a:pt x="9139726" y="4355795"/>
                  </a:lnTo>
                  <a:lnTo>
                    <a:pt x="9139726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8437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7" y="0"/>
              <a:ext cx="6885432" cy="4364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24" y="4486147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Concepts</a:t>
            </a:r>
            <a:r>
              <a:rPr sz="1800" spc="-3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388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2199" y="2020316"/>
            <a:ext cx="302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Configuration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4724" y="1974595"/>
            <a:ext cx="1979930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ConfigMap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25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Secret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Configuration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343659"/>
            <a:ext cx="7380605" cy="2921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dirty="0">
                <a:latin typeface="Arial"/>
                <a:cs typeface="Arial"/>
              </a:rPr>
              <a:t>Kubernetes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has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an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integrated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pattern</a:t>
            </a:r>
            <a:r>
              <a:rPr sz="3000" spc="-5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for </a:t>
            </a:r>
            <a:r>
              <a:rPr sz="3000" dirty="0">
                <a:latin typeface="Arial"/>
                <a:cs typeface="Arial"/>
              </a:rPr>
              <a:t>decoupling</a:t>
            </a:r>
            <a:r>
              <a:rPr sz="3000" spc="-8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configuration</a:t>
            </a:r>
            <a:r>
              <a:rPr sz="3000" spc="-8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from</a:t>
            </a:r>
            <a:r>
              <a:rPr sz="3000" spc="-7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application</a:t>
            </a:r>
            <a:r>
              <a:rPr sz="3000" spc="-8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or </a:t>
            </a:r>
            <a:r>
              <a:rPr sz="3000" spc="-10" dirty="0">
                <a:latin typeface="Arial"/>
                <a:cs typeface="Arial"/>
              </a:rPr>
              <a:t>container.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0"/>
              </a:spcBef>
            </a:pPr>
            <a:endParaRPr sz="3000">
              <a:latin typeface="Arial"/>
              <a:cs typeface="Arial"/>
            </a:endParaRPr>
          </a:p>
          <a:p>
            <a:pPr marL="12700" marR="229870">
              <a:lnSpc>
                <a:spcPct val="100000"/>
              </a:lnSpc>
            </a:pPr>
            <a:r>
              <a:rPr sz="3000" dirty="0">
                <a:latin typeface="Arial"/>
                <a:cs typeface="Arial"/>
              </a:rPr>
              <a:t>This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pattern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makes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use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of</a:t>
            </a:r>
            <a:r>
              <a:rPr sz="3000" spc="-2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two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Kubernetes </a:t>
            </a:r>
            <a:r>
              <a:rPr sz="3000" dirty="0">
                <a:latin typeface="Arial"/>
                <a:cs typeface="Arial"/>
              </a:rPr>
              <a:t>components:</a:t>
            </a:r>
            <a:r>
              <a:rPr sz="3000" spc="-90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ConfigMaps</a:t>
            </a:r>
            <a:r>
              <a:rPr sz="3000" b="1" spc="-10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100" dirty="0">
                <a:latin typeface="Arial"/>
                <a:cs typeface="Arial"/>
              </a:rPr>
              <a:t> </a:t>
            </a:r>
            <a:r>
              <a:rPr sz="3000" b="1" spc="-10" dirty="0">
                <a:latin typeface="Arial"/>
                <a:cs typeface="Arial"/>
              </a:rPr>
              <a:t>Secrets.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Orchestrator</a:t>
            </a:r>
            <a:endParaRPr sz="1100"/>
          </a:p>
        </p:txBody>
      </p:sp>
      <p:sp>
        <p:nvSpPr>
          <p:cNvPr id="309" name="Google Shape;309;p48"/>
          <p:cNvSpPr txBox="1"/>
          <p:nvPr/>
        </p:nvSpPr>
        <p:spPr>
          <a:xfrm>
            <a:off x="436419" y="1631373"/>
            <a:ext cx="8271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manage and organize both hosts and docker containers running on a cluster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main issue - resource allocation - where can a container be scheduled, to fulfill its requirements (CPU/RAM/disk) + how to keep track of nodes and scale </a:t>
            </a:r>
            <a:endParaRPr sz="1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0" name="Google Shape;310;p48" descr="A picture containing screenshot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2028" y="2710295"/>
            <a:ext cx="3574472" cy="207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ConfigMap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dirty="0"/>
              <a:t>Externalized</a:t>
            </a:r>
            <a:r>
              <a:rPr spc="-75" dirty="0"/>
              <a:t> </a:t>
            </a: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stored</a:t>
            </a:r>
            <a:r>
              <a:rPr spc="-70" dirty="0"/>
              <a:t> </a:t>
            </a:r>
            <a:r>
              <a:rPr dirty="0"/>
              <a:t>within</a:t>
            </a:r>
            <a:r>
              <a:rPr spc="-75" dirty="0"/>
              <a:t> </a:t>
            </a:r>
            <a:r>
              <a:rPr spc="-10" dirty="0"/>
              <a:t>kubernetes.</a:t>
            </a: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dirty="0"/>
              <a:t>Can</a:t>
            </a:r>
            <a:r>
              <a:rPr spc="-80" dirty="0"/>
              <a:t> </a:t>
            </a:r>
            <a:r>
              <a:rPr dirty="0"/>
              <a:t>be</a:t>
            </a:r>
            <a:r>
              <a:rPr spc="-75" dirty="0"/>
              <a:t> </a:t>
            </a:r>
            <a:r>
              <a:rPr dirty="0"/>
              <a:t>referenced</a:t>
            </a:r>
            <a:r>
              <a:rPr spc="-80" dirty="0"/>
              <a:t> </a:t>
            </a:r>
            <a:r>
              <a:rPr dirty="0"/>
              <a:t>through</a:t>
            </a:r>
            <a:r>
              <a:rPr spc="-75" dirty="0"/>
              <a:t> </a:t>
            </a:r>
            <a:r>
              <a:rPr dirty="0"/>
              <a:t>several</a:t>
            </a:r>
            <a:r>
              <a:rPr spc="-75" dirty="0"/>
              <a:t> </a:t>
            </a:r>
            <a:r>
              <a:rPr dirty="0"/>
              <a:t>different</a:t>
            </a:r>
            <a:r>
              <a:rPr spc="-80" dirty="0"/>
              <a:t> </a:t>
            </a:r>
            <a:r>
              <a:rPr spc="-10" dirty="0"/>
              <a:t>means:</a:t>
            </a:r>
          </a:p>
          <a:p>
            <a:pPr marL="850265" lvl="1" indent="-380365">
              <a:lnSpc>
                <a:spcPct val="100000"/>
              </a:lnSpc>
              <a:spcBef>
                <a:spcPts val="1030"/>
              </a:spcBef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environment</a:t>
            </a:r>
            <a:r>
              <a:rPr sz="2400" spc="-1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variable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ct val="100000"/>
              </a:lnSpc>
              <a:spcBef>
                <a:spcPts val="1010"/>
              </a:spcBef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command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line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argument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(via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env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var)</a:t>
            </a:r>
            <a:endParaRPr sz="2400">
              <a:latin typeface="Arial"/>
              <a:cs typeface="Arial"/>
            </a:endParaRPr>
          </a:p>
          <a:p>
            <a:pPr marL="850265" lvl="1" indent="-380365">
              <a:lnSpc>
                <a:spcPct val="100000"/>
              </a:lnSpc>
              <a:spcBef>
                <a:spcPts val="1030"/>
              </a:spcBef>
              <a:buChar char="○"/>
              <a:tabLst>
                <a:tab pos="850265" algn="l"/>
              </a:tabLst>
            </a:pPr>
            <a:r>
              <a:rPr sz="2400" dirty="0">
                <a:latin typeface="Arial"/>
                <a:cs typeface="Arial"/>
              </a:rPr>
              <a:t>injected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file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mount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0800"/>
              </a:lnSpc>
              <a:spcBef>
                <a:spcPts val="890"/>
              </a:spcBef>
              <a:buChar char="●"/>
              <a:tabLst>
                <a:tab pos="393700" algn="l"/>
              </a:tabLst>
            </a:pPr>
            <a:r>
              <a:rPr dirty="0"/>
              <a:t>Can</a:t>
            </a:r>
            <a:r>
              <a:rPr spc="-60" dirty="0"/>
              <a:t> </a:t>
            </a:r>
            <a:r>
              <a:rPr dirty="0"/>
              <a:t>be</a:t>
            </a:r>
            <a:r>
              <a:rPr spc="-60" dirty="0"/>
              <a:t> </a:t>
            </a:r>
            <a:r>
              <a:rPr dirty="0"/>
              <a:t>created</a:t>
            </a:r>
            <a:r>
              <a:rPr spc="-60" dirty="0"/>
              <a:t> </a:t>
            </a:r>
            <a:r>
              <a:rPr dirty="0"/>
              <a:t>from</a:t>
            </a:r>
            <a:r>
              <a:rPr spc="-55" dirty="0"/>
              <a:t> </a:t>
            </a:r>
            <a:r>
              <a:rPr dirty="0"/>
              <a:t>a</a:t>
            </a:r>
            <a:r>
              <a:rPr spc="-60" dirty="0"/>
              <a:t> </a:t>
            </a:r>
            <a:r>
              <a:rPr dirty="0"/>
              <a:t>manifest,</a:t>
            </a:r>
            <a:r>
              <a:rPr spc="-60" dirty="0"/>
              <a:t> </a:t>
            </a:r>
            <a:r>
              <a:rPr dirty="0"/>
              <a:t>literals,</a:t>
            </a:r>
            <a:r>
              <a:rPr spc="-65" dirty="0"/>
              <a:t> </a:t>
            </a:r>
            <a:r>
              <a:rPr dirty="0"/>
              <a:t>directories,</a:t>
            </a:r>
            <a:r>
              <a:rPr spc="-65" dirty="0"/>
              <a:t> </a:t>
            </a:r>
            <a:r>
              <a:rPr spc="-25" dirty="0"/>
              <a:t>or </a:t>
            </a:r>
            <a:r>
              <a:rPr dirty="0"/>
              <a:t>files</a:t>
            </a:r>
            <a:r>
              <a:rPr spc="-35" dirty="0"/>
              <a:t> </a:t>
            </a:r>
            <a:r>
              <a:rPr spc="-10" dirty="0"/>
              <a:t>directly.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ConfigMap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343659"/>
            <a:ext cx="360108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r>
              <a:rPr sz="18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Contains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key-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ConfigMap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2274" y="1200150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4" h="3726179">
                <a:moveTo>
                  <a:pt x="0" y="0"/>
                </a:moveTo>
                <a:lnTo>
                  <a:pt x="3994500" y="0"/>
                </a:lnTo>
                <a:lnTo>
                  <a:pt x="3994500" y="3725700"/>
                </a:lnTo>
                <a:lnTo>
                  <a:pt x="0" y="37257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233170">
              <a:lnSpc>
                <a:spcPct val="99400"/>
              </a:lnSpc>
              <a:spcBef>
                <a:spcPts val="110"/>
              </a:spcBef>
            </a:pPr>
            <a:r>
              <a:rPr dirty="0"/>
              <a:t>apiVersion:</a:t>
            </a:r>
            <a:r>
              <a:rPr spc="-110" dirty="0"/>
              <a:t> </a:t>
            </a:r>
            <a:r>
              <a:rPr spc="-25" dirty="0">
                <a:solidFill>
                  <a:srgbClr val="CC0000"/>
                </a:solidFill>
              </a:rPr>
              <a:t>v1 </a:t>
            </a:r>
            <a:r>
              <a:rPr dirty="0"/>
              <a:t>kind:</a:t>
            </a:r>
            <a:r>
              <a:rPr spc="-55" dirty="0"/>
              <a:t> </a:t>
            </a:r>
            <a:r>
              <a:rPr spc="-10" dirty="0">
                <a:solidFill>
                  <a:srgbClr val="CC0000"/>
                </a:solidFill>
              </a:rPr>
              <a:t>ConfigMap </a:t>
            </a:r>
            <a:r>
              <a:rPr spc="-10" dirty="0"/>
              <a:t>metadata:</a:t>
            </a:r>
          </a:p>
          <a:p>
            <a:pPr marL="12700" marR="5080" indent="273050">
              <a:lnSpc>
                <a:spcPts val="2210"/>
              </a:lnSpc>
              <a:spcBef>
                <a:spcPts val="55"/>
              </a:spcBef>
            </a:pPr>
            <a:r>
              <a:rPr dirty="0"/>
              <a:t>name:</a:t>
            </a:r>
            <a:r>
              <a:rPr spc="-35" dirty="0"/>
              <a:t> </a:t>
            </a:r>
            <a:r>
              <a:rPr spc="-10" dirty="0">
                <a:solidFill>
                  <a:srgbClr val="CC0000"/>
                </a:solidFill>
              </a:rPr>
              <a:t>manifest-example </a:t>
            </a:r>
            <a:r>
              <a:rPr spc="-10" dirty="0"/>
              <a:t>data:</a:t>
            </a:r>
          </a:p>
          <a:p>
            <a:pPr marL="285750">
              <a:lnSpc>
                <a:spcPts val="2030"/>
              </a:lnSpc>
            </a:pPr>
            <a:r>
              <a:rPr dirty="0"/>
              <a:t>state:</a:t>
            </a:r>
            <a:r>
              <a:rPr spc="-75" dirty="0"/>
              <a:t> </a:t>
            </a:r>
            <a:r>
              <a:rPr spc="-10" dirty="0">
                <a:solidFill>
                  <a:srgbClr val="CC0000"/>
                </a:solidFill>
              </a:rPr>
              <a:t>Michigan</a:t>
            </a:r>
          </a:p>
          <a:p>
            <a:pPr marL="285750" marR="960755">
              <a:lnSpc>
                <a:spcPts val="2110"/>
              </a:lnSpc>
              <a:spcBef>
                <a:spcPts val="140"/>
              </a:spcBef>
            </a:pPr>
            <a:r>
              <a:rPr dirty="0"/>
              <a:t>city:</a:t>
            </a:r>
            <a:r>
              <a:rPr spc="-55" dirty="0"/>
              <a:t> </a:t>
            </a:r>
            <a:r>
              <a:rPr dirty="0">
                <a:solidFill>
                  <a:srgbClr val="CC0000"/>
                </a:solidFill>
              </a:rPr>
              <a:t>Ann</a:t>
            </a:r>
            <a:r>
              <a:rPr spc="-45" dirty="0">
                <a:solidFill>
                  <a:srgbClr val="CC0000"/>
                </a:solidFill>
              </a:rPr>
              <a:t> </a:t>
            </a:r>
            <a:r>
              <a:rPr spc="-10" dirty="0">
                <a:solidFill>
                  <a:srgbClr val="CC0000"/>
                </a:solidFill>
              </a:rPr>
              <a:t>Arbor </a:t>
            </a:r>
            <a:r>
              <a:rPr dirty="0"/>
              <a:t>content:</a:t>
            </a:r>
            <a:r>
              <a:rPr spc="-95" dirty="0"/>
              <a:t> </a:t>
            </a:r>
            <a:r>
              <a:rPr spc="-50" dirty="0">
                <a:solidFill>
                  <a:srgbClr val="CC0000"/>
                </a:solidFill>
              </a:rPr>
              <a:t>|</a:t>
            </a:r>
          </a:p>
          <a:p>
            <a:pPr marL="558800">
              <a:lnSpc>
                <a:spcPts val="2125"/>
              </a:lnSpc>
            </a:pPr>
            <a:r>
              <a:rPr dirty="0">
                <a:solidFill>
                  <a:srgbClr val="CC0000"/>
                </a:solidFill>
              </a:rPr>
              <a:t>Look</a:t>
            </a:r>
            <a:r>
              <a:rPr spc="-35" dirty="0">
                <a:solidFill>
                  <a:srgbClr val="CC0000"/>
                </a:solidFill>
              </a:rPr>
              <a:t> </a:t>
            </a:r>
            <a:r>
              <a:rPr dirty="0">
                <a:solidFill>
                  <a:srgbClr val="CC0000"/>
                </a:solidFill>
              </a:rPr>
              <a:t>at</a:t>
            </a:r>
            <a:r>
              <a:rPr spc="-35" dirty="0">
                <a:solidFill>
                  <a:srgbClr val="CC0000"/>
                </a:solidFill>
              </a:rPr>
              <a:t> </a:t>
            </a:r>
            <a:r>
              <a:rPr spc="-20" dirty="0">
                <a:solidFill>
                  <a:srgbClr val="CC0000"/>
                </a:solidFill>
              </a:rPr>
              <a:t>this,</a:t>
            </a:r>
          </a:p>
          <a:p>
            <a:pPr marL="558800">
              <a:lnSpc>
                <a:spcPct val="100000"/>
              </a:lnSpc>
              <a:spcBef>
                <a:spcPts val="45"/>
              </a:spcBef>
            </a:pPr>
            <a:r>
              <a:rPr dirty="0">
                <a:solidFill>
                  <a:srgbClr val="CC0000"/>
                </a:solidFill>
              </a:rPr>
              <a:t>its</a:t>
            </a:r>
            <a:r>
              <a:rPr spc="-35" dirty="0">
                <a:solidFill>
                  <a:srgbClr val="CC0000"/>
                </a:solidFill>
              </a:rPr>
              <a:t> </a:t>
            </a:r>
            <a:r>
              <a:rPr spc="-10" dirty="0">
                <a:solidFill>
                  <a:srgbClr val="CC0000"/>
                </a:solidFill>
              </a:rPr>
              <a:t>multiline!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ConfigMap</a:t>
            </a:r>
            <a:r>
              <a:rPr spc="-1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175" y="2009824"/>
            <a:ext cx="2747010" cy="185356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805" marR="1051560">
              <a:lnSpc>
                <a:spcPct val="100699"/>
              </a:lnSpc>
              <a:spcBef>
                <a:spcPts val="61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ConfigMap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4615" indent="212725">
              <a:lnSpc>
                <a:spcPct val="101400"/>
              </a:lnSpc>
              <a:spcBef>
                <a:spcPts val="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1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city: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Arbor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ct val="1000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state: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24" y="2016775"/>
            <a:ext cx="5097145" cy="659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1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literal="city=Ann</a:t>
            </a:r>
            <a:r>
              <a:rPr sz="1000" b="1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Arbor"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“literal-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example”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3972250"/>
            <a:ext cx="7967980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0805" marR="6724650">
              <a:lnSpc>
                <a:spcPct val="100000"/>
              </a:lnSpc>
              <a:spcBef>
                <a:spcPts val="72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66484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file=cm/city</a:t>
            </a:r>
            <a:r>
              <a:rPr sz="1000" b="1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1970" y="1422424"/>
            <a:ext cx="659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ConfigMap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7624" y="2785713"/>
            <a:ext cx="5097145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0805" marR="385445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37782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ConfigMap</a:t>
            </a:r>
            <a:r>
              <a:rPr spc="-1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175" y="2009824"/>
            <a:ext cx="2747010" cy="185356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805" marR="1051560">
              <a:lnSpc>
                <a:spcPct val="100699"/>
              </a:lnSpc>
              <a:spcBef>
                <a:spcPts val="61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ConfigMap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4615" indent="212725">
              <a:lnSpc>
                <a:spcPct val="101400"/>
              </a:lnSpc>
              <a:spcBef>
                <a:spcPts val="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1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city: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Arbor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ct val="1000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state: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24" y="2016775"/>
            <a:ext cx="5097145" cy="659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1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literal="city=Ann</a:t>
            </a:r>
            <a:r>
              <a:rPr sz="1000" b="1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Arbor"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“literal-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example”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3972250"/>
            <a:ext cx="7967980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0805" marR="6724650">
              <a:lnSpc>
                <a:spcPct val="100000"/>
              </a:lnSpc>
              <a:spcBef>
                <a:spcPts val="72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66484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file=cm/city</a:t>
            </a:r>
            <a:r>
              <a:rPr sz="1000" b="1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048" y="1436909"/>
            <a:ext cx="659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ConfigMap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27624" y="2785713"/>
            <a:ext cx="5097145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0805" marR="385445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37782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41725" y="2198875"/>
            <a:ext cx="4777105" cy="295910"/>
          </a:xfrm>
          <a:custGeom>
            <a:avLst/>
            <a:gdLst/>
            <a:ahLst/>
            <a:cxnLst/>
            <a:rect l="l" t="t" r="r" b="b"/>
            <a:pathLst>
              <a:path w="4777105" h="295910">
                <a:moveTo>
                  <a:pt x="0" y="0"/>
                </a:moveTo>
                <a:lnTo>
                  <a:pt x="4776900" y="0"/>
                </a:lnTo>
                <a:lnTo>
                  <a:pt x="4776900" y="295500"/>
                </a:lnTo>
                <a:lnTo>
                  <a:pt x="0" y="2955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ConfigMap</a:t>
            </a:r>
            <a:r>
              <a:rPr spc="-1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175" y="2009824"/>
            <a:ext cx="2747010" cy="185356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805" marR="1051560">
              <a:lnSpc>
                <a:spcPct val="100699"/>
              </a:lnSpc>
              <a:spcBef>
                <a:spcPts val="61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ConfigMap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4615" indent="212725">
              <a:lnSpc>
                <a:spcPct val="101400"/>
              </a:lnSpc>
              <a:spcBef>
                <a:spcPts val="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1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city: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Arbor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ct val="1000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state: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24" y="2016775"/>
            <a:ext cx="5097145" cy="659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1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literal="city=Ann</a:t>
            </a:r>
            <a:r>
              <a:rPr sz="1000" b="1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Arbor"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“literal-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example”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3972250"/>
            <a:ext cx="7967980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0805" marR="6724650">
              <a:lnSpc>
                <a:spcPct val="100000"/>
              </a:lnSpc>
              <a:spcBef>
                <a:spcPts val="72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66484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file=cm/city</a:t>
            </a:r>
            <a:r>
              <a:rPr sz="1000" b="1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2048" y="1437280"/>
            <a:ext cx="659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ConfigMap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9950" y="3412999"/>
            <a:ext cx="1295400" cy="29591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590"/>
              </a:spcBef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624" y="2785713"/>
            <a:ext cx="5097145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0805" marR="385445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37782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 marR="21018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dir-example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8516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ConfigMap</a:t>
            </a:r>
            <a:r>
              <a:rPr spc="-19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175" y="2009824"/>
            <a:ext cx="2747010" cy="185356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90805" marR="1051560">
              <a:lnSpc>
                <a:spcPct val="100699"/>
              </a:lnSpc>
              <a:spcBef>
                <a:spcPts val="61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ConfigMap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94615" indent="212725">
              <a:lnSpc>
                <a:spcPct val="101400"/>
              </a:lnSpc>
              <a:spcBef>
                <a:spcPts val="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1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city: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0000"/>
                </a:solidFill>
                <a:latin typeface="Courier New"/>
                <a:cs typeface="Courier New"/>
              </a:rPr>
              <a:t>Ann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Arbor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ct val="1000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state: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Michigan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27624" y="2016775"/>
            <a:ext cx="5097145" cy="659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71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literal="city=Ann</a:t>
            </a:r>
            <a:r>
              <a:rPr sz="1000" b="1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Arbor"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--from-literal=state=Michigan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“literal-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example”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1725" y="4581174"/>
            <a:ext cx="3197860" cy="29591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54610">
              <a:lnSpc>
                <a:spcPct val="100000"/>
              </a:lnSpc>
              <a:spcBef>
                <a:spcPts val="725"/>
              </a:spcBef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file=cm/city</a:t>
            </a:r>
            <a:r>
              <a:rPr sz="10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--from-file=cm/state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3972250"/>
            <a:ext cx="7967980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90805" marR="6724650">
              <a:lnSpc>
                <a:spcPct val="100000"/>
              </a:lnSpc>
              <a:spcBef>
                <a:spcPts val="72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66484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 marR="48964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file-example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2048" y="1464884"/>
            <a:ext cx="65982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ConfigMap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27624" y="2785713"/>
            <a:ext cx="5097145" cy="1077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90805" marR="3854450">
              <a:lnSpc>
                <a:spcPct val="100000"/>
              </a:lnSpc>
              <a:spcBef>
                <a:spcPts val="73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info/city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Ann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Arbor</a:t>
            </a:r>
            <a:endParaRPr sz="1000">
              <a:latin typeface="Courier New"/>
              <a:cs typeface="Courier New"/>
            </a:endParaRPr>
          </a:p>
          <a:p>
            <a:pPr marL="90805" marR="377825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info/state Michigan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--from-file=cm/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configmap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example"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Secret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2020" y="1393198"/>
            <a:ext cx="7252970" cy="322326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Functionally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identical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ConfigMap.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Stored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base64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encoded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content.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3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Encrypted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rest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within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etcd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</a:t>
            </a:r>
            <a:r>
              <a:rPr sz="2400" b="1" dirty="0">
                <a:latin typeface="Arial"/>
                <a:cs typeface="Arial"/>
              </a:rPr>
              <a:t>if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configured!</a:t>
            </a:r>
            <a:r>
              <a:rPr sz="2400" spc="-10" dirty="0">
                <a:latin typeface="Arial"/>
                <a:cs typeface="Arial"/>
              </a:rPr>
              <a:t>).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Stored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each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worker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node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tmpfs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directory.</a:t>
            </a:r>
            <a:endParaRPr sz="2400" dirty="0">
              <a:latin typeface="Arial"/>
              <a:cs typeface="Arial"/>
            </a:endParaRPr>
          </a:p>
          <a:p>
            <a:pPr marL="391795" marR="5080" indent="-379095" algn="just">
              <a:lnSpc>
                <a:spcPct val="98700"/>
              </a:lnSpc>
              <a:spcBef>
                <a:spcPts val="107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Ideal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username/passwords,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certificates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other 	</a:t>
            </a:r>
            <a:r>
              <a:rPr sz="2400" dirty="0">
                <a:latin typeface="Arial"/>
                <a:cs typeface="Arial"/>
              </a:rPr>
              <a:t>sensitive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information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should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not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be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stored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a 	</a:t>
            </a:r>
            <a:r>
              <a:rPr sz="2400" spc="-10" dirty="0">
                <a:latin typeface="Arial"/>
                <a:cs typeface="Arial"/>
              </a:rPr>
              <a:t>container.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Secret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343659"/>
            <a:ext cx="4515485" cy="3027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1099"/>
              </a:lnSpc>
              <a:spcBef>
                <a:spcPts val="7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8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There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three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types</a:t>
            </a:r>
            <a:r>
              <a:rPr sz="1800" spc="-25" dirty="0">
                <a:latin typeface="Arial"/>
                <a:cs typeface="Arial"/>
              </a:rPr>
              <a:t> of </a:t>
            </a:r>
            <a:r>
              <a:rPr sz="1800" dirty="0">
                <a:latin typeface="Arial"/>
                <a:cs typeface="Arial"/>
              </a:rPr>
              <a:t>secrets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within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Kubernetes:</a:t>
            </a:r>
            <a:endParaRPr sz="1800" dirty="0">
              <a:latin typeface="Arial"/>
              <a:cs typeface="Arial"/>
            </a:endParaRPr>
          </a:p>
          <a:p>
            <a:pPr marL="812165" marR="189230" lvl="1" indent="-342900">
              <a:lnSpc>
                <a:spcPct val="102200"/>
              </a:lnSpc>
              <a:spcBef>
                <a:spcPts val="890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docker-</a:t>
            </a: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registry</a:t>
            </a:r>
            <a:r>
              <a:rPr sz="1800" spc="-6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credentials </a:t>
            </a:r>
            <a:r>
              <a:rPr sz="1800" dirty="0">
                <a:latin typeface="Arial"/>
                <a:cs typeface="Arial"/>
              </a:rPr>
              <a:t>used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authenticate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container registry</a:t>
            </a:r>
            <a:endParaRPr sz="1800" dirty="0">
              <a:latin typeface="Arial"/>
              <a:cs typeface="Arial"/>
            </a:endParaRPr>
          </a:p>
          <a:p>
            <a:pPr marL="812165" lvl="1" indent="-342265">
              <a:lnSpc>
                <a:spcPts val="2090"/>
              </a:lnSpc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generic/Opaque</a:t>
            </a:r>
            <a:r>
              <a:rPr sz="1800" spc="-10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literal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values</a:t>
            </a:r>
            <a:endParaRPr sz="1800" dirty="0">
              <a:latin typeface="Arial"/>
              <a:cs typeface="Arial"/>
            </a:endParaRPr>
          </a:p>
          <a:p>
            <a:pPr marL="812165">
              <a:lnSpc>
                <a:spcPts val="2125"/>
              </a:lnSpc>
              <a:spcBef>
                <a:spcPts val="45"/>
              </a:spcBef>
            </a:pPr>
            <a:r>
              <a:rPr sz="1800" dirty="0">
                <a:latin typeface="Arial"/>
                <a:cs typeface="Arial"/>
              </a:rPr>
              <a:t>from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different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sources</a:t>
            </a:r>
            <a:endParaRPr sz="1800" dirty="0">
              <a:latin typeface="Arial"/>
              <a:cs typeface="Arial"/>
            </a:endParaRPr>
          </a:p>
          <a:p>
            <a:pPr marL="812165" lvl="1" indent="-342265">
              <a:lnSpc>
                <a:spcPts val="2125"/>
              </a:lnSpc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tls</a:t>
            </a:r>
            <a:r>
              <a:rPr sz="1800" spc="-60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-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certificate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secret</a:t>
            </a:r>
            <a:endParaRPr sz="1800" dirty="0">
              <a:latin typeface="Arial"/>
              <a:cs typeface="Arial"/>
            </a:endParaRPr>
          </a:p>
          <a:p>
            <a:pPr marL="355600" marR="576580" indent="-342900">
              <a:lnSpc>
                <a:spcPct val="101099"/>
              </a:lnSpc>
              <a:spcBef>
                <a:spcPts val="103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r>
              <a:rPr sz="18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Contains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key-</a:t>
            </a:r>
            <a:r>
              <a:rPr sz="1800" dirty="0">
                <a:latin typeface="Arial"/>
                <a:cs typeface="Arial"/>
              </a:rPr>
              <a:t>value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pairs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base64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encoded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content.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6075" y="1200150"/>
            <a:ext cx="3230880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1642110">
              <a:lnSpc>
                <a:spcPct val="101400"/>
              </a:lnSpc>
              <a:spcBef>
                <a:spcPts val="59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Secret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685165" indent="212725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manifest-secret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 marR="15303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username: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ZXhhbXBsZQ==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password: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3342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Secret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902749"/>
            <a:ext cx="3205480" cy="20243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0805" marR="1616710">
              <a:lnSpc>
                <a:spcPct val="101400"/>
              </a:lnSpc>
              <a:spcBef>
                <a:spcPts val="58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Secret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553085" indent="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585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 marR="12763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username: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ZXhhbXBsZQ==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password: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74" y="1902749"/>
            <a:ext cx="4932680" cy="85788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8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literal=username=example</a:t>
            </a:r>
            <a:r>
              <a:rPr sz="1000" b="1" spc="-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"literal-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4006875"/>
            <a:ext cx="822960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90805" marR="65303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secret/username example</a:t>
            </a:r>
            <a:endParaRPr sz="1000">
              <a:latin typeface="Courier New"/>
              <a:cs typeface="Courier New"/>
            </a:endParaRPr>
          </a:p>
          <a:p>
            <a:pPr marL="90805" marR="653034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secret/password 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file=secret/username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955" y="1267459"/>
            <a:ext cx="595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Secret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54300" y="2886124"/>
            <a:ext cx="493268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0805" marR="3385185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info/username example</a:t>
            </a:r>
            <a:endParaRPr sz="1000">
              <a:latin typeface="Courier New"/>
              <a:cs typeface="Courier New"/>
            </a:endParaRPr>
          </a:p>
          <a:p>
            <a:pPr marL="90805" marR="33851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info/password mypassword</a:t>
            </a:r>
            <a:endParaRPr sz="1000">
              <a:latin typeface="Courier New"/>
              <a:cs typeface="Courier New"/>
            </a:endParaRPr>
          </a:p>
          <a:p>
            <a:pPr marL="90805" marR="1085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-from-file=secret/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3342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Secret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902749"/>
            <a:ext cx="3205480" cy="20243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0805" marR="1616710">
              <a:lnSpc>
                <a:spcPct val="101400"/>
              </a:lnSpc>
              <a:spcBef>
                <a:spcPts val="58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Secret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553085" indent="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585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 marR="12763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username: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ZXhhbXBsZQ==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password: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2425" y="2119475"/>
            <a:ext cx="2755900" cy="40005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80"/>
              </a:spcBef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literal=username=example</a:t>
            </a:r>
            <a:r>
              <a:rPr sz="1000" b="1" spc="-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5400">
              <a:lnSpc>
                <a:spcPct val="100000"/>
              </a:lnSpc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54174" y="1902749"/>
            <a:ext cx="4932680" cy="85788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8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&gt;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"literal-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4006875"/>
            <a:ext cx="822960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90805" marR="65303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secret/username example</a:t>
            </a:r>
            <a:endParaRPr sz="1000">
              <a:latin typeface="Courier New"/>
              <a:cs typeface="Courier New"/>
            </a:endParaRPr>
          </a:p>
          <a:p>
            <a:pPr marL="90805" marR="653034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secret/password 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file=secret/username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1955" y="1267459"/>
            <a:ext cx="595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Secret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300" y="2886124"/>
            <a:ext cx="493268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0805" marR="3385185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info/username example</a:t>
            </a:r>
            <a:endParaRPr sz="1000">
              <a:latin typeface="Courier New"/>
              <a:cs typeface="Courier New"/>
            </a:endParaRPr>
          </a:p>
          <a:p>
            <a:pPr marL="90805" marR="33851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info/password mypassword</a:t>
            </a:r>
            <a:endParaRPr sz="1000">
              <a:latin typeface="Courier New"/>
              <a:cs typeface="Courier New"/>
            </a:endParaRPr>
          </a:p>
          <a:p>
            <a:pPr marL="90805" marR="1085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-from-file=secret/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Some orchestrator tasks</a:t>
            </a:r>
            <a:endParaRPr sz="1100"/>
          </a:p>
        </p:txBody>
      </p:sp>
      <p:sp>
        <p:nvSpPr>
          <p:cNvPr id="317" name="Google Shape;317;p49"/>
          <p:cNvSpPr txBox="1"/>
          <p:nvPr/>
        </p:nvSpPr>
        <p:spPr>
          <a:xfrm>
            <a:off x="436419" y="1631373"/>
            <a:ext cx="8271163" cy="228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manage networking and access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track state of containers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scale services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do load balancing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relocation in case of unresponsive host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service discovery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attribute storage to containers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... 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3342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Secret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902749"/>
            <a:ext cx="3205480" cy="20243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0805" marR="1616710">
              <a:lnSpc>
                <a:spcPct val="101400"/>
              </a:lnSpc>
              <a:spcBef>
                <a:spcPts val="58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Secret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553085" indent="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585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 marR="12763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username: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ZXhhbXBsZQ==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password: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74" y="1902749"/>
            <a:ext cx="4932680" cy="85788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8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literal=username=example</a:t>
            </a:r>
            <a:r>
              <a:rPr sz="1000" b="1" spc="-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"literal-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200" y="4006875"/>
            <a:ext cx="822960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90805" marR="65303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secret/username example</a:t>
            </a:r>
            <a:endParaRPr sz="1000">
              <a:latin typeface="Courier New"/>
              <a:cs typeface="Courier New"/>
            </a:endParaRPr>
          </a:p>
          <a:p>
            <a:pPr marL="90805" marR="653034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secret/password 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file=secret/username</a:t>
            </a:r>
            <a:r>
              <a:rPr sz="1000" b="1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1955" y="1267459"/>
            <a:ext cx="595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Secret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83799" y="3501725"/>
            <a:ext cx="1530350" cy="28384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40"/>
              </a:spcBef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-from-file=secret/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300" y="2886124"/>
            <a:ext cx="493268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0805" marR="3385185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info/username example</a:t>
            </a:r>
            <a:endParaRPr sz="1000">
              <a:latin typeface="Courier New"/>
              <a:cs typeface="Courier New"/>
            </a:endParaRPr>
          </a:p>
          <a:p>
            <a:pPr marL="90805" marR="33851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info/password mypassword</a:t>
            </a:r>
            <a:endParaRPr sz="1000">
              <a:latin typeface="Courier New"/>
              <a:cs typeface="Courier New"/>
            </a:endParaRPr>
          </a:p>
          <a:p>
            <a:pPr marL="90805" marR="16325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dir-secret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3342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Secret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902749"/>
            <a:ext cx="3205480" cy="20243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0805" marR="1616710">
              <a:lnSpc>
                <a:spcPct val="101400"/>
              </a:lnSpc>
              <a:spcBef>
                <a:spcPts val="58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Secret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90805" marR="553085" indent="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4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Opaque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585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data:</a:t>
            </a:r>
            <a:endParaRPr sz="1400">
              <a:latin typeface="Courier New"/>
              <a:cs typeface="Courier New"/>
            </a:endParaRPr>
          </a:p>
          <a:p>
            <a:pPr marL="303530" marR="12763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username: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ZXhhbXBsZQ==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password:</a:t>
            </a:r>
            <a:r>
              <a:rPr sz="14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bXlwYXNzd29yZA==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4174" y="1902749"/>
            <a:ext cx="4932680" cy="85788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98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literal=username=example</a:t>
            </a:r>
            <a:r>
              <a:rPr sz="1000" b="1" spc="-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\</a:t>
            </a:r>
            <a:endParaRPr sz="1000">
              <a:latin typeface="Courier New"/>
              <a:cs typeface="Courier New"/>
            </a:endParaRPr>
          </a:p>
          <a:p>
            <a:pPr marL="242570" indent="-151765">
              <a:lnSpc>
                <a:spcPct val="100000"/>
              </a:lnSpc>
              <a:buFont typeface="Courier New"/>
              <a:buChar char="&gt;"/>
              <a:tabLst>
                <a:tab pos="242570" algn="l"/>
              </a:tabLst>
            </a:pP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--from-literal=password=mypassword</a:t>
            </a:r>
            <a:endParaRPr sz="10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"literal-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6149" y="4580924"/>
            <a:ext cx="4435475" cy="34671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9842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775"/>
              </a:spcBef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</a:t>
            </a:r>
            <a:r>
              <a:rPr sz="1000" b="1" dirty="0">
                <a:solidFill>
                  <a:srgbClr val="783F04"/>
                </a:solidFill>
                <a:latin typeface="Courier New"/>
                <a:cs typeface="Courier New"/>
              </a:rPr>
              <a:t>file=secret/username</a:t>
            </a:r>
            <a:r>
              <a:rPr sz="1000" b="1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--from-file=secret/password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4006875"/>
            <a:ext cx="822960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90805" marR="65303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secret/username example</a:t>
            </a:r>
            <a:endParaRPr sz="1000">
              <a:latin typeface="Courier New"/>
              <a:cs typeface="Courier New"/>
            </a:endParaRPr>
          </a:p>
          <a:p>
            <a:pPr marL="90805" marR="653034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secret/password mypassword</a:t>
            </a:r>
            <a:endParaRPr sz="1000">
              <a:latin typeface="Courier New"/>
              <a:cs typeface="Courier New"/>
            </a:endParaRPr>
          </a:p>
          <a:p>
            <a:pPr marL="90805" marR="4853940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3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file-secret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1955" y="1267459"/>
            <a:ext cx="595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produce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Secret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content!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4300" y="2886124"/>
            <a:ext cx="4932680" cy="104076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90805" marR="3385185">
              <a:lnSpc>
                <a:spcPct val="100000"/>
              </a:lnSpc>
              <a:spcBef>
                <a:spcPts val="49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info/username example</a:t>
            </a:r>
            <a:endParaRPr sz="1000">
              <a:latin typeface="Courier New"/>
              <a:cs typeface="Courier New"/>
            </a:endParaRPr>
          </a:p>
          <a:p>
            <a:pPr marL="90805" marR="33851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cat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 info/password mypassword</a:t>
            </a:r>
            <a:endParaRPr sz="1000">
              <a:latin typeface="Courier New"/>
              <a:cs typeface="Courier New"/>
            </a:endParaRPr>
          </a:p>
          <a:p>
            <a:pPr marL="90805" marR="108585">
              <a:lnSpc>
                <a:spcPct val="100000"/>
              </a:lnSpc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create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generic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dir-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1000" b="1" spc="-10" dirty="0">
                <a:solidFill>
                  <a:srgbClr val="783F04"/>
                </a:solidFill>
                <a:latin typeface="Courier New"/>
                <a:cs typeface="Courier New"/>
              </a:rPr>
              <a:t>-from-file=secret/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"file-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secret"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55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Environment</a:t>
            </a:r>
            <a:r>
              <a:rPr spc="-45" dirty="0"/>
              <a:t> </a:t>
            </a:r>
            <a:r>
              <a:rPr spc="-10" dirty="0"/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0050" y="3407825"/>
            <a:ext cx="2814320" cy="119951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34620">
              <a:lnSpc>
                <a:spcPct val="100000"/>
              </a:lnSpc>
              <a:spcBef>
                <a:spcPts val="525"/>
              </a:spcBef>
            </a:pP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318770" marR="1566545" indent="-184150">
              <a:lnSpc>
                <a:spcPts val="1390"/>
              </a:lnSpc>
              <a:spcBef>
                <a:spcPts val="16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20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valueFrom:</a:t>
            </a:r>
            <a:endParaRPr sz="1200">
              <a:latin typeface="Courier New"/>
              <a:cs typeface="Courier New"/>
            </a:endParaRPr>
          </a:p>
          <a:p>
            <a:pPr marL="502920">
              <a:lnSpc>
                <a:spcPts val="1380"/>
              </a:lnSpc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687070" marR="93345">
              <a:lnSpc>
                <a:spcPts val="1390"/>
              </a:lnSpc>
              <a:spcBef>
                <a:spcPts val="135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b="1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20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869439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cm-env-example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827405" marR="76454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827405">
              <a:lnSpc>
                <a:spcPct val="10000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[“printenv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CITY”]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4100" y="3407825"/>
            <a:ext cx="2814320" cy="119951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667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25"/>
              </a:spcBef>
            </a:pP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146050">
              <a:lnSpc>
                <a:spcPts val="1415"/>
              </a:lnSpc>
              <a:spcBef>
                <a:spcPts val="7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514350" marR="1094740" indent="-184150">
              <a:lnSpc>
                <a:spcPts val="1420"/>
              </a:lnSpc>
              <a:spcBef>
                <a:spcPts val="40"/>
              </a:spcBef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valueFrom: secretKeyRef:</a:t>
            </a:r>
            <a:endParaRPr sz="1200">
              <a:latin typeface="Courier New"/>
              <a:cs typeface="Courier New"/>
            </a:endParaRPr>
          </a:p>
          <a:p>
            <a:pPr marL="698500" marR="81915">
              <a:lnSpc>
                <a:spcPts val="1390"/>
              </a:lnSpc>
              <a:spcBef>
                <a:spcPts val="9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b="1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2275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50114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secret-env-example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827405" marR="764540">
              <a:lnSpc>
                <a:spcPts val="1420"/>
              </a:lnSpc>
              <a:spcBef>
                <a:spcPts val="4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827405">
              <a:lnSpc>
                <a:spcPct val="10000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[“printenv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USERNAME”]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55" dirty="0"/>
              <a:t> </a:t>
            </a:r>
            <a:r>
              <a:rPr dirty="0"/>
              <a:t>as</a:t>
            </a:r>
            <a:r>
              <a:rPr spc="-55" dirty="0"/>
              <a:t> </a:t>
            </a:r>
            <a:r>
              <a:rPr dirty="0"/>
              <a:t>Environment</a:t>
            </a:r>
            <a:r>
              <a:rPr spc="-45" dirty="0"/>
              <a:t> </a:t>
            </a:r>
            <a:r>
              <a:rPr spc="-10" dirty="0"/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299" y="2928049"/>
            <a:ext cx="2814320" cy="71310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7490">
              <a:lnSpc>
                <a:spcPts val="1430"/>
              </a:lnSpc>
              <a:spcBef>
                <a:spcPts val="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30"/>
              </a:lnSpc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b="1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b="1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b="1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15"/>
              </a:lnSpc>
              <a:spcBef>
                <a:spcPts val="5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b="1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[“printenv</a:t>
            </a:r>
            <a:r>
              <a:rPr sz="1200" b="1" spc="-5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CITY”]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280"/>
              </a:lnSpc>
            </a:pP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869439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cm-env-example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200">
              <a:latin typeface="Courier New"/>
              <a:cs typeface="Courier New"/>
            </a:endParaRPr>
          </a:p>
          <a:p>
            <a:pPr marL="1011555" marR="2053589" indent="-184150">
              <a:lnSpc>
                <a:spcPts val="139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valueFrom:</a:t>
            </a:r>
            <a:endParaRPr sz="1200">
              <a:latin typeface="Courier New"/>
              <a:cs typeface="Courier New"/>
            </a:endParaRPr>
          </a:p>
          <a:p>
            <a:pPr marL="119570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1379855" marR="580390">
              <a:lnSpc>
                <a:spcPts val="1390"/>
              </a:lnSpc>
              <a:spcBef>
                <a:spcPts val="1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2374" y="2928049"/>
            <a:ext cx="2814320" cy="71310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7490">
              <a:lnSpc>
                <a:spcPts val="1430"/>
              </a:lnSpc>
              <a:spcBef>
                <a:spcPts val="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30"/>
              </a:lnSpc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b="1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b="1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b="1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15"/>
              </a:lnSpc>
              <a:spcBef>
                <a:spcPts val="5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b="1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[“printenv</a:t>
            </a:r>
            <a:r>
              <a:rPr sz="1200" b="1" spc="-5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USERNAME”]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280"/>
              </a:lnSpc>
            </a:pP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2275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50114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secret-env-example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200">
              <a:latin typeface="Courier New"/>
              <a:cs typeface="Courier New"/>
            </a:endParaRPr>
          </a:p>
          <a:p>
            <a:pPr marL="8274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1195705" marR="1593215" indent="-184150">
              <a:lnSpc>
                <a:spcPts val="1420"/>
              </a:lnSpc>
              <a:spcBef>
                <a:spcPts val="4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valueFrom: secretKeyRef:</a:t>
            </a:r>
            <a:endParaRPr sz="1200">
              <a:latin typeface="Courier New"/>
              <a:cs typeface="Courier New"/>
            </a:endParaRPr>
          </a:p>
          <a:p>
            <a:pPr marL="1379855" marR="580390">
              <a:lnSpc>
                <a:spcPts val="1390"/>
              </a:lnSpc>
              <a:spcBef>
                <a:spcPts val="8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5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10" dirty="0"/>
              <a:t>Command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00150"/>
            <a:ext cx="3994785" cy="3799204"/>
          </a:xfrm>
          <a:custGeom>
            <a:avLst/>
            <a:gdLst/>
            <a:ahLst/>
            <a:cxnLst/>
            <a:rect l="l" t="t" r="r" b="b"/>
            <a:pathLst>
              <a:path w="3994785" h="3799204">
                <a:moveTo>
                  <a:pt x="0" y="0"/>
                </a:moveTo>
                <a:lnTo>
                  <a:pt x="3994500" y="0"/>
                </a:lnTo>
                <a:lnTo>
                  <a:pt x="3994500" y="3799200"/>
                </a:lnTo>
                <a:lnTo>
                  <a:pt x="0" y="37992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24" y="1267459"/>
            <a:ext cx="2604135" cy="1857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416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55753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cm-cmd-example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524" y="3096260"/>
            <a:ext cx="2696210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[“echo</a:t>
            </a:r>
            <a:r>
              <a:rPr sz="1200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r>
              <a:rPr sz="1200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${CITY}!”]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2524" y="3452876"/>
            <a:ext cx="2604135" cy="9550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196850" marR="1477645" indent="-184150">
              <a:lnSpc>
                <a:spcPts val="1390"/>
              </a:lnSpc>
              <a:spcBef>
                <a:spcPts val="16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20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valueFrom: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ts val="1380"/>
              </a:lnSpc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  <a:spcBef>
                <a:spcPts val="5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24974" y="4376420"/>
            <a:ext cx="8547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b="1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20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8375" y="4568444"/>
            <a:ext cx="186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92275" y="1200150"/>
            <a:ext cx="3994785" cy="3799204"/>
          </a:xfrm>
          <a:custGeom>
            <a:avLst/>
            <a:gdLst/>
            <a:ahLst/>
            <a:cxnLst/>
            <a:rect l="l" t="t" r="r" b="b"/>
            <a:pathLst>
              <a:path w="3994784" h="3799204">
                <a:moveTo>
                  <a:pt x="0" y="0"/>
                </a:moveTo>
                <a:lnTo>
                  <a:pt x="3994500" y="0"/>
                </a:lnTo>
                <a:lnTo>
                  <a:pt x="3994500" y="3799200"/>
                </a:lnTo>
                <a:lnTo>
                  <a:pt x="0" y="37992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71000" y="1267459"/>
            <a:ext cx="2604135" cy="1857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416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8923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secret-cmd-example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7600" y="3096260"/>
            <a:ext cx="3064510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[“echo</a:t>
            </a:r>
            <a:r>
              <a:rPr sz="1200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r>
              <a:rPr sz="1200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${USERNAME}!”]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07600" y="3452876"/>
            <a:ext cx="2604135" cy="95504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15"/>
              </a:lnSpc>
              <a:spcBef>
                <a:spcPts val="75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381000" marR="1017269" indent="-184150">
              <a:lnSpc>
                <a:spcPts val="1420"/>
              </a:lnSpc>
              <a:spcBef>
                <a:spcPts val="40"/>
              </a:spcBef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valueFrom: secretKeyRef: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ct val="100000"/>
              </a:lnSpc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60050" y="4376420"/>
            <a:ext cx="1223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b="1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3450" y="4568444"/>
            <a:ext cx="186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31000" y="3388775"/>
            <a:ext cx="7097395" cy="1237615"/>
            <a:chOff x="1131000" y="3388775"/>
            <a:chExt cx="7097395" cy="1237615"/>
          </a:xfrm>
        </p:grpSpPr>
        <p:sp>
          <p:nvSpPr>
            <p:cNvPr id="16" name="object 16"/>
            <p:cNvSpPr/>
            <p:nvPr/>
          </p:nvSpPr>
          <p:spPr>
            <a:xfrm>
              <a:off x="1150050" y="3407825"/>
              <a:ext cx="2814320" cy="1199515"/>
            </a:xfrm>
            <a:custGeom>
              <a:avLst/>
              <a:gdLst/>
              <a:ahLst/>
              <a:cxnLst/>
              <a:rect l="l" t="t" r="r" b="b"/>
              <a:pathLst>
                <a:path w="2814320" h="1199514">
                  <a:moveTo>
                    <a:pt x="0" y="0"/>
                  </a:moveTo>
                  <a:lnTo>
                    <a:pt x="2814300" y="0"/>
                  </a:lnTo>
                  <a:lnTo>
                    <a:pt x="2814300" y="1199400"/>
                  </a:lnTo>
                  <a:lnTo>
                    <a:pt x="0" y="1199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94674" y="3407825"/>
              <a:ext cx="2814320" cy="1199515"/>
            </a:xfrm>
            <a:custGeom>
              <a:avLst/>
              <a:gdLst/>
              <a:ahLst/>
              <a:cxnLst/>
              <a:rect l="l" t="t" r="r" b="b"/>
              <a:pathLst>
                <a:path w="2814320" h="1199514">
                  <a:moveTo>
                    <a:pt x="0" y="0"/>
                  </a:moveTo>
                  <a:lnTo>
                    <a:pt x="2814300" y="0"/>
                  </a:lnTo>
                  <a:lnTo>
                    <a:pt x="2814300" y="1199400"/>
                  </a:lnTo>
                  <a:lnTo>
                    <a:pt x="0" y="1199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5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10" dirty="0"/>
              <a:t>Command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7299" y="2928049"/>
            <a:ext cx="2932430" cy="71310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7490">
              <a:lnSpc>
                <a:spcPts val="1430"/>
              </a:lnSpc>
              <a:spcBef>
                <a:spcPts val="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30"/>
              </a:lnSpc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b="1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b="1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b="1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15"/>
              </a:lnSpc>
              <a:spcBef>
                <a:spcPts val="5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b="1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[“echo</a:t>
            </a:r>
            <a:r>
              <a:rPr sz="1200" b="1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r>
              <a:rPr sz="1200" b="1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${CITY}!”]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280"/>
              </a:lnSpc>
            </a:pP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869439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cm-cmd-example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9"/>
              </a:spcBef>
            </a:pPr>
            <a:endParaRPr sz="1200">
              <a:latin typeface="Courier New"/>
              <a:cs typeface="Courier New"/>
            </a:endParaRPr>
          </a:p>
          <a:p>
            <a:pPr marL="1011555" marR="2053589" indent="-184150">
              <a:lnSpc>
                <a:spcPts val="139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CITY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valueFrom:</a:t>
            </a:r>
            <a:endParaRPr sz="1200">
              <a:latin typeface="Courier New"/>
              <a:cs typeface="Courier New"/>
            </a:endParaRPr>
          </a:p>
          <a:p>
            <a:pPr marL="119570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configMapKeyRef:</a:t>
            </a:r>
            <a:endParaRPr sz="1200">
              <a:latin typeface="Courier New"/>
              <a:cs typeface="Courier New"/>
            </a:endParaRPr>
          </a:p>
          <a:p>
            <a:pPr marL="1379855" marR="580390">
              <a:lnSpc>
                <a:spcPts val="1390"/>
              </a:lnSpc>
              <a:spcBef>
                <a:spcPts val="1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city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2374" y="2928049"/>
            <a:ext cx="3283585" cy="713105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237490">
              <a:lnSpc>
                <a:spcPts val="1430"/>
              </a:lnSpc>
              <a:spcBef>
                <a:spcPts val="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30"/>
              </a:lnSpc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b="1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b="1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b="1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415"/>
              </a:lnSpc>
              <a:spcBef>
                <a:spcPts val="5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b="1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[“echo</a:t>
            </a:r>
            <a:r>
              <a:rPr sz="1200" b="1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r>
              <a:rPr sz="1200" b="1" spc="-3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${USERNAME}!”]</a:t>
            </a:r>
            <a:endParaRPr sz="1200">
              <a:latin typeface="Courier New"/>
              <a:cs typeface="Courier New"/>
            </a:endParaRPr>
          </a:p>
          <a:p>
            <a:pPr marL="237490">
              <a:lnSpc>
                <a:spcPts val="1280"/>
              </a:lnSpc>
            </a:pP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92275" y="1200150"/>
            <a:ext cx="3994785" cy="3799204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2053589">
              <a:lnSpc>
                <a:spcPct val="103299"/>
              </a:lnSpc>
              <a:spcBef>
                <a:spcPts val="58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90805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50114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secret-cmd-example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25"/>
              </a:spcBef>
            </a:pPr>
            <a:endParaRPr sz="1200">
              <a:latin typeface="Courier New"/>
              <a:cs typeface="Courier New"/>
            </a:endParaRPr>
          </a:p>
          <a:p>
            <a:pPr marL="8274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1195705" marR="1593215" indent="-184150">
              <a:lnSpc>
                <a:spcPts val="1420"/>
              </a:lnSpc>
              <a:spcBef>
                <a:spcPts val="4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valueFrom: secretKeyRef:</a:t>
            </a:r>
            <a:endParaRPr sz="1200">
              <a:latin typeface="Courier New"/>
              <a:cs typeface="Courier New"/>
            </a:endParaRPr>
          </a:p>
          <a:p>
            <a:pPr marL="1379855" marR="580390">
              <a:lnSpc>
                <a:spcPts val="1390"/>
              </a:lnSpc>
              <a:spcBef>
                <a:spcPts val="8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username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40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Volume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7675" y="1169725"/>
          <a:ext cx="3994149" cy="378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7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2275">
                <a:tc gridSpan="3">
                  <a:txBody>
                    <a:bodyPr/>
                    <a:lstStyle/>
                    <a:p>
                      <a:pPr marL="90805" marR="2053589">
                        <a:lnSpc>
                          <a:spcPct val="103299"/>
                        </a:lnSpc>
                        <a:spcBef>
                          <a:spcPts val="58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apiVersion:</a:t>
                      </a:r>
                      <a:r>
                        <a:rPr sz="1200" spc="-7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batch/v1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kind:</a:t>
                      </a:r>
                      <a:r>
                        <a:rPr sz="1200" spc="-3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Job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1390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metadata: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0805" marR="1869439" indent="184150">
                        <a:lnSpc>
                          <a:spcPts val="139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spc="-1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cm-vol-example </a:t>
                      </a: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spec: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274955">
                        <a:lnSpc>
                          <a:spcPts val="1380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template: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59105">
                        <a:lnSpc>
                          <a:spcPts val="1415"/>
                        </a:lnSpc>
                        <a:spcBef>
                          <a:spcPts val="50"/>
                        </a:spcBef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spec: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1415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containers: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141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200" spc="-2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spc="-1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mypod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827405" marR="764540">
                        <a:lnSpc>
                          <a:spcPts val="1420"/>
                        </a:lnSpc>
                        <a:spcBef>
                          <a:spcPts val="4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image:</a:t>
                      </a:r>
                      <a:r>
                        <a:rPr sz="1200" spc="-4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alpine:latest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command:</a:t>
                      </a:r>
                      <a:r>
                        <a:rPr sz="1200" spc="-6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[“/bin/sh”,</a:t>
                      </a:r>
                      <a:r>
                        <a:rPr sz="1200" spc="-6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“-</a:t>
                      </a:r>
                      <a:r>
                        <a:rPr sz="1200" spc="-2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c”]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827405" marR="579755">
                        <a:lnSpc>
                          <a:spcPts val="139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args:</a:t>
                      </a:r>
                      <a:r>
                        <a:rPr sz="1200" spc="-3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[“cat</a:t>
                      </a:r>
                      <a:r>
                        <a:rPr sz="1200" spc="-3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/myconfig/city”] </a:t>
                      </a: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volumeMounts: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1011555" marR="1132205" indent="-184150">
                        <a:lnSpc>
                          <a:spcPts val="1390"/>
                        </a:lnSpc>
                        <a:spcBef>
                          <a:spcPts val="125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 name: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config-volume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mountPath:</a:t>
                      </a:r>
                      <a:r>
                        <a:rPr sz="1200" spc="-7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/myconfig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940"/>
                        </a:lnSpc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restartPolicy:</a:t>
                      </a:r>
                      <a:r>
                        <a:rPr sz="1200" spc="-1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Never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>
                        <a:lnSpc>
                          <a:spcPts val="1415"/>
                        </a:lnSpc>
                        <a:spcBef>
                          <a:spcPts val="390"/>
                        </a:spcBef>
                      </a:pP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volumes: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287655">
                        <a:lnSpc>
                          <a:spcPts val="1415"/>
                        </a:lnSpc>
                      </a:pP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b="1" spc="-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config-volume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71805">
                        <a:lnSpc>
                          <a:spcPts val="1415"/>
                        </a:lnSpc>
                        <a:spcBef>
                          <a:spcPts val="70"/>
                        </a:spcBef>
                      </a:pP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configMap: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55955">
                        <a:lnSpc>
                          <a:spcPts val="1415"/>
                        </a:lnSpc>
                      </a:pP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manifest-example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953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7620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682750" y="1169725"/>
          <a:ext cx="3994150" cy="37847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1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2275">
                <a:tc gridSpan="3">
                  <a:txBody>
                    <a:bodyPr/>
                    <a:lstStyle/>
                    <a:p>
                      <a:pPr marL="90805" marR="2053589">
                        <a:lnSpc>
                          <a:spcPct val="103299"/>
                        </a:lnSpc>
                        <a:spcBef>
                          <a:spcPts val="58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apiVersion:</a:t>
                      </a:r>
                      <a:r>
                        <a:rPr sz="1200" spc="-7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batch/v1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kind:</a:t>
                      </a:r>
                      <a:r>
                        <a:rPr sz="1200" spc="-3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Job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1390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metadata: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0805" marR="1501140" indent="184150">
                        <a:lnSpc>
                          <a:spcPts val="1390"/>
                        </a:lnSpc>
                        <a:spcBef>
                          <a:spcPts val="16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spc="-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secret-vol-example </a:t>
                      </a: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spec: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274955">
                        <a:lnSpc>
                          <a:spcPts val="1380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template: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59105">
                        <a:lnSpc>
                          <a:spcPts val="1415"/>
                        </a:lnSpc>
                        <a:spcBef>
                          <a:spcPts val="50"/>
                        </a:spcBef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spec: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1415"/>
                        </a:lnSpc>
                      </a:pP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containers: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1415"/>
                        </a:lnSpc>
                        <a:spcBef>
                          <a:spcPts val="7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200" spc="-2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spc="-1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mypod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827405" marR="764540">
                        <a:lnSpc>
                          <a:spcPts val="1420"/>
                        </a:lnSpc>
                        <a:spcBef>
                          <a:spcPts val="4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image:</a:t>
                      </a:r>
                      <a:r>
                        <a:rPr sz="1200" spc="-4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alpine:latest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command:</a:t>
                      </a:r>
                      <a:r>
                        <a:rPr sz="1200" spc="-6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[“/bin/sh”,</a:t>
                      </a:r>
                      <a:r>
                        <a:rPr sz="1200" spc="-6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“-</a:t>
                      </a:r>
                      <a:r>
                        <a:rPr sz="1200" spc="-25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c”]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827405" marR="212090">
                        <a:lnSpc>
                          <a:spcPts val="1390"/>
                        </a:lnSpc>
                        <a:spcBef>
                          <a:spcPts val="90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args:</a:t>
                      </a:r>
                      <a:r>
                        <a:rPr sz="1200" spc="-3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[“cat</a:t>
                      </a:r>
                      <a:r>
                        <a:rPr sz="1200" spc="-3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/mysecret/username”] </a:t>
                      </a: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volumeMounts: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1011555" marR="1132840" indent="-184150">
                        <a:lnSpc>
                          <a:spcPts val="1390"/>
                        </a:lnSpc>
                        <a:spcBef>
                          <a:spcPts val="125"/>
                        </a:spcBef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200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spc="-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secret-volume </a:t>
                      </a: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mountPath:</a:t>
                      </a:r>
                      <a:r>
                        <a:rPr sz="1200" spc="-7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/mysecret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643255">
                        <a:lnSpc>
                          <a:spcPts val="940"/>
                        </a:lnSpc>
                      </a:pPr>
                      <a:r>
                        <a:rPr sz="12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restartPolicy:</a:t>
                      </a:r>
                      <a:r>
                        <a:rPr sz="1200" spc="-10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Never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736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5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1415"/>
                        </a:lnSpc>
                        <a:spcBef>
                          <a:spcPts val="390"/>
                        </a:spcBef>
                      </a:pP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volumes: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120014">
                        <a:lnSpc>
                          <a:spcPts val="1415"/>
                        </a:lnSpc>
                      </a:pP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name:</a:t>
                      </a:r>
                      <a:r>
                        <a:rPr sz="1200" b="1" spc="-5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secret-volume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304165">
                        <a:lnSpc>
                          <a:spcPts val="1415"/>
                        </a:lnSpc>
                        <a:spcBef>
                          <a:spcPts val="70"/>
                        </a:spcBef>
                      </a:pPr>
                      <a:r>
                        <a:rPr sz="1200" b="1" spc="-1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secret: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488315">
                        <a:lnSpc>
                          <a:spcPts val="1415"/>
                        </a:lnSpc>
                      </a:pPr>
                      <a:r>
                        <a:rPr sz="1200" b="1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secretName:</a:t>
                      </a:r>
                      <a:r>
                        <a:rPr sz="1200" b="1" spc="-50" dirty="0">
                          <a:solidFill>
                            <a:srgbClr val="1155CC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CC0000"/>
                          </a:solidFill>
                          <a:latin typeface="Courier New"/>
                          <a:cs typeface="Courier New"/>
                        </a:rPr>
                        <a:t>manifest-example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4953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38100">
                      <a:solidFill>
                        <a:srgbClr val="CC0000"/>
                      </a:solidFill>
                      <a:prstDash val="solid"/>
                    </a:lnR>
                    <a:lnT w="38100">
                      <a:solidFill>
                        <a:srgbClr val="CC0000"/>
                      </a:solidFill>
                      <a:prstDash val="solid"/>
                    </a:lnT>
                    <a:lnB w="76200">
                      <a:solidFill>
                        <a:srgbClr val="CC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CC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Injecting</a:t>
            </a:r>
            <a:r>
              <a:rPr spc="-40" dirty="0"/>
              <a:t> </a:t>
            </a:r>
            <a:r>
              <a:rPr dirty="0"/>
              <a:t>as</a:t>
            </a:r>
            <a:r>
              <a:rPr spc="-35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spc="-10" dirty="0"/>
              <a:t>Volume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00150"/>
            <a:ext cx="3994785" cy="3799204"/>
          </a:xfrm>
          <a:custGeom>
            <a:avLst/>
            <a:gdLst/>
            <a:ahLst/>
            <a:cxnLst/>
            <a:rect l="l" t="t" r="r" b="b"/>
            <a:pathLst>
              <a:path w="3994785" h="3799204">
                <a:moveTo>
                  <a:pt x="0" y="0"/>
                </a:moveTo>
                <a:lnTo>
                  <a:pt x="3994500" y="0"/>
                </a:lnTo>
                <a:lnTo>
                  <a:pt x="3994500" y="3799200"/>
                </a:lnTo>
                <a:lnTo>
                  <a:pt x="0" y="37992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24" y="1267459"/>
            <a:ext cx="2604135" cy="1857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416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55753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cm-vol-example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866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2524" y="3096260"/>
            <a:ext cx="260413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[“cat</a:t>
            </a:r>
            <a:r>
              <a:rPr sz="12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/myconfig/city”]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8375" y="3452876"/>
            <a:ext cx="2235835" cy="76644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96215">
              <a:lnSpc>
                <a:spcPct val="100000"/>
              </a:lnSpc>
              <a:spcBef>
                <a:spcPts val="170"/>
              </a:spcBef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1200">
              <a:latin typeface="Courier New"/>
              <a:cs typeface="Courier New"/>
            </a:endParaRPr>
          </a:p>
          <a:p>
            <a:pPr marL="380365" marR="5080" indent="-184150">
              <a:lnSpc>
                <a:spcPts val="1390"/>
              </a:lnSpc>
              <a:spcBef>
                <a:spcPts val="16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config-volume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1200" b="1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/myconfig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80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8375" y="4199635"/>
            <a:ext cx="241998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 name: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config-volume</a:t>
            </a:r>
            <a:endParaRPr sz="1200">
              <a:latin typeface="Courier New"/>
              <a:cs typeface="Courier New"/>
            </a:endParaRPr>
          </a:p>
          <a:p>
            <a:pPr marL="19621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configMap:</a:t>
            </a:r>
            <a:endParaRPr sz="1200">
              <a:latin typeface="Courier New"/>
              <a:cs typeface="Courier New"/>
            </a:endParaRPr>
          </a:p>
          <a:p>
            <a:pPr marL="38036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92275" y="1200150"/>
            <a:ext cx="3994785" cy="3799204"/>
          </a:xfrm>
          <a:custGeom>
            <a:avLst/>
            <a:gdLst/>
            <a:ahLst/>
            <a:cxnLst/>
            <a:rect l="l" t="t" r="r" b="b"/>
            <a:pathLst>
              <a:path w="3994784" h="3799204">
                <a:moveTo>
                  <a:pt x="0" y="0"/>
                </a:moveTo>
                <a:lnTo>
                  <a:pt x="3994500" y="0"/>
                </a:lnTo>
                <a:lnTo>
                  <a:pt x="3994500" y="3799200"/>
                </a:lnTo>
                <a:lnTo>
                  <a:pt x="0" y="37992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1000" y="1267459"/>
            <a:ext cx="2604135" cy="1857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741680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batch/v1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Job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39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12700" marR="189230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secret-vol-example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ts val="1380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ts val="1415"/>
              </a:lnSpc>
              <a:spcBef>
                <a:spcPts val="5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200">
              <a:latin typeface="Courier New"/>
              <a:cs typeface="Courier New"/>
            </a:endParaRPr>
          </a:p>
          <a:p>
            <a:pPr marL="565150">
              <a:lnSpc>
                <a:spcPts val="1415"/>
              </a:lnSpc>
              <a:spcBef>
                <a:spcPts val="7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mypod</a:t>
            </a:r>
            <a:endParaRPr sz="1200">
              <a:latin typeface="Courier New"/>
              <a:cs typeface="Courier New"/>
            </a:endParaRPr>
          </a:p>
          <a:p>
            <a:pPr marL="749300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7600" y="3096260"/>
            <a:ext cx="297243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[“/bin/sh”,</a:t>
            </a:r>
            <a:r>
              <a:rPr sz="12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“-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c”]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CC0000"/>
                </a:solidFill>
                <a:latin typeface="Courier New"/>
                <a:cs typeface="Courier New"/>
              </a:rPr>
              <a:t>[“cat</a:t>
            </a:r>
            <a:r>
              <a:rPr sz="1200" spc="-3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/mysecret/username”]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07600" y="3452876"/>
            <a:ext cx="1959610" cy="4095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b="1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b="1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secret-volume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91750" y="3830828"/>
            <a:ext cx="186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1200" b="1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b="1" spc="-10" dirty="0">
                <a:solidFill>
                  <a:srgbClr val="CC0000"/>
                </a:solidFill>
                <a:latin typeface="Courier New"/>
                <a:cs typeface="Courier New"/>
              </a:rPr>
              <a:t>/mysecret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23450" y="4010659"/>
            <a:ext cx="18675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1200" spc="-10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23450" y="4199635"/>
            <a:ext cx="297243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5"/>
              </a:lnSpc>
              <a:spcBef>
                <a:spcPts val="10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volumes: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secret-volume</a:t>
            </a:r>
            <a:endParaRPr sz="1200">
              <a:latin typeface="Courier New"/>
              <a:cs typeface="Courier New"/>
            </a:endParaRPr>
          </a:p>
          <a:p>
            <a:pPr marL="196850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secret:</a:t>
            </a:r>
            <a:endParaRPr sz="1200">
              <a:latin typeface="Courier New"/>
              <a:cs typeface="Courier New"/>
            </a:endParaRPr>
          </a:p>
          <a:p>
            <a:pPr marL="381000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secretName:</a:t>
            </a:r>
            <a:r>
              <a:rPr sz="12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manifest-example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84325" y="3374650"/>
            <a:ext cx="6810375" cy="786130"/>
            <a:chOff x="984325" y="3374650"/>
            <a:chExt cx="6810375" cy="786130"/>
          </a:xfrm>
        </p:grpSpPr>
        <p:sp>
          <p:nvSpPr>
            <p:cNvPr id="16" name="object 16"/>
            <p:cNvSpPr/>
            <p:nvPr/>
          </p:nvSpPr>
          <p:spPr>
            <a:xfrm>
              <a:off x="1003375" y="3393700"/>
              <a:ext cx="2567305" cy="748030"/>
            </a:xfrm>
            <a:custGeom>
              <a:avLst/>
              <a:gdLst/>
              <a:ahLst/>
              <a:cxnLst/>
              <a:rect l="l" t="t" r="r" b="b"/>
              <a:pathLst>
                <a:path w="2567304" h="748029">
                  <a:moveTo>
                    <a:pt x="0" y="0"/>
                  </a:moveTo>
                  <a:lnTo>
                    <a:pt x="2566800" y="0"/>
                  </a:lnTo>
                  <a:lnTo>
                    <a:pt x="2566800" y="747900"/>
                  </a:lnTo>
                  <a:lnTo>
                    <a:pt x="0" y="747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06124" y="3393700"/>
              <a:ext cx="2369185" cy="748030"/>
            </a:xfrm>
            <a:custGeom>
              <a:avLst/>
              <a:gdLst/>
              <a:ahLst/>
              <a:cxnLst/>
              <a:rect l="l" t="t" r="r" b="b"/>
              <a:pathLst>
                <a:path w="2369184" h="748029">
                  <a:moveTo>
                    <a:pt x="0" y="0"/>
                  </a:moveTo>
                  <a:lnTo>
                    <a:pt x="2369100" y="0"/>
                  </a:lnTo>
                  <a:lnTo>
                    <a:pt x="2369100" y="747900"/>
                  </a:lnTo>
                  <a:lnTo>
                    <a:pt x="0" y="7479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4413250"/>
            <a:chOff x="0" y="0"/>
            <a:chExt cx="9144000" cy="4413250"/>
          </a:xfrm>
        </p:grpSpPr>
        <p:sp>
          <p:nvSpPr>
            <p:cNvPr id="3" name="object 3"/>
            <p:cNvSpPr/>
            <p:nvPr/>
          </p:nvSpPr>
          <p:spPr>
            <a:xfrm>
              <a:off x="4273" y="0"/>
              <a:ext cx="9140190" cy="4356100"/>
            </a:xfrm>
            <a:custGeom>
              <a:avLst/>
              <a:gdLst/>
              <a:ahLst/>
              <a:cxnLst/>
              <a:rect l="l" t="t" r="r" b="b"/>
              <a:pathLst>
                <a:path w="9140190" h="4356100">
                  <a:moveTo>
                    <a:pt x="0" y="4355795"/>
                  </a:moveTo>
                  <a:lnTo>
                    <a:pt x="9139726" y="4355795"/>
                  </a:lnTo>
                  <a:lnTo>
                    <a:pt x="9139726" y="0"/>
                  </a:lnTo>
                  <a:lnTo>
                    <a:pt x="0" y="0"/>
                  </a:lnTo>
                  <a:lnTo>
                    <a:pt x="0" y="4355795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4384370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8567" y="0"/>
              <a:ext cx="6885432" cy="436473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24" y="4486147"/>
            <a:ext cx="2590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Concepts</a:t>
            </a:r>
            <a:r>
              <a:rPr sz="1800" spc="-35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88DB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2388DB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388DB"/>
                </a:solidFill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0799" y="1745995"/>
            <a:ext cx="2565400" cy="112014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1600" marR="5080" indent="-88900">
              <a:lnSpc>
                <a:spcPts val="4300"/>
              </a:lnSpc>
              <a:spcBef>
                <a:spcPts val="215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sz="36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Monitoring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4724" y="877315"/>
            <a:ext cx="2691765" cy="295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Metrics</a:t>
            </a:r>
            <a:r>
              <a:rPr sz="2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2400">
              <a:latin typeface="Arial"/>
              <a:cs typeface="Arial"/>
            </a:endParaRPr>
          </a:p>
          <a:p>
            <a:pPr marL="393700" marR="5080" indent="-381000">
              <a:lnSpc>
                <a:spcPct val="100000"/>
              </a:lnSpc>
              <a:spcBef>
                <a:spcPts val="25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HPA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(horizontal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pod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autoscaler)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20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Prometheus</a:t>
            </a:r>
            <a:endParaRPr sz="2400">
              <a:latin typeface="Arial"/>
              <a:cs typeface="Arial"/>
            </a:endParaRPr>
          </a:p>
          <a:p>
            <a:pPr marL="393700" marR="359410" indent="-381000">
              <a:lnSpc>
                <a:spcPts val="2810"/>
              </a:lnSpc>
              <a:spcBef>
                <a:spcPts val="180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Grafana (dashboards)</a:t>
            </a:r>
            <a:endParaRPr sz="2400">
              <a:latin typeface="Arial"/>
              <a:cs typeface="Arial"/>
            </a:endParaRPr>
          </a:p>
          <a:p>
            <a:pPr marL="393700" marR="549275" indent="-381000">
              <a:lnSpc>
                <a:spcPts val="2880"/>
              </a:lnSpc>
              <a:spcBef>
                <a:spcPts val="35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Fluentd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(log 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shipping)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Metrics</a:t>
            </a:r>
            <a:r>
              <a:rPr spc="-25" dirty="0"/>
              <a:t> </a:t>
            </a:r>
            <a:r>
              <a:rPr dirty="0"/>
              <a:t>API</a:t>
            </a:r>
            <a:r>
              <a:rPr spc="-15" dirty="0"/>
              <a:t> </a:t>
            </a:r>
            <a:r>
              <a:rPr spc="-10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343659"/>
            <a:ext cx="8016875" cy="330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100">
              <a:lnSpc>
                <a:spcPct val="100000"/>
              </a:lnSpc>
              <a:spcBef>
                <a:spcPts val="100"/>
              </a:spcBef>
              <a:buChar char="●"/>
              <a:tabLst>
                <a:tab pos="431800" algn="l"/>
              </a:tabLst>
            </a:pPr>
            <a:r>
              <a:rPr sz="3000" dirty="0">
                <a:latin typeface="Arial"/>
                <a:cs typeface="Arial"/>
              </a:rPr>
              <a:t>Metric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server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collects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metrics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such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as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b="1" spc="-25" dirty="0">
                <a:latin typeface="Arial"/>
                <a:cs typeface="Arial"/>
              </a:rPr>
              <a:t>CPU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b="1" dirty="0">
                <a:latin typeface="Arial"/>
                <a:cs typeface="Arial"/>
              </a:rPr>
              <a:t>Memory</a:t>
            </a:r>
            <a:r>
              <a:rPr sz="3000" b="1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by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each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pod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and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node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from</a:t>
            </a:r>
            <a:r>
              <a:rPr sz="3000" spc="-25" dirty="0">
                <a:latin typeface="Arial"/>
                <a:cs typeface="Arial"/>
              </a:rPr>
              <a:t> the </a:t>
            </a:r>
            <a:r>
              <a:rPr sz="3000" dirty="0">
                <a:latin typeface="Arial"/>
                <a:cs typeface="Arial"/>
              </a:rPr>
              <a:t>Summary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API,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exposed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by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u="heavy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Kubelet</a:t>
            </a:r>
            <a:r>
              <a:rPr sz="3000" u="none" spc="-35" dirty="0">
                <a:solidFill>
                  <a:srgbClr val="185DA2"/>
                </a:solidFill>
                <a:latin typeface="Arial"/>
                <a:cs typeface="Arial"/>
              </a:rPr>
              <a:t> </a:t>
            </a:r>
            <a:r>
              <a:rPr sz="3000" u="none" dirty="0">
                <a:latin typeface="Arial"/>
                <a:cs typeface="Arial"/>
              </a:rPr>
              <a:t>on</a:t>
            </a:r>
            <a:r>
              <a:rPr sz="3000" u="none" spc="-45" dirty="0">
                <a:latin typeface="Arial"/>
                <a:cs typeface="Arial"/>
              </a:rPr>
              <a:t> </a:t>
            </a:r>
            <a:r>
              <a:rPr sz="3000" u="none" spc="-20" dirty="0">
                <a:latin typeface="Arial"/>
                <a:cs typeface="Arial"/>
              </a:rPr>
              <a:t>each </a:t>
            </a:r>
            <a:r>
              <a:rPr sz="3000" u="none" spc="-10" dirty="0">
                <a:latin typeface="Arial"/>
                <a:cs typeface="Arial"/>
              </a:rPr>
              <a:t>node.</a:t>
            </a:r>
            <a:endParaRPr sz="3000">
              <a:latin typeface="Arial"/>
              <a:cs typeface="Arial"/>
            </a:endParaRPr>
          </a:p>
          <a:p>
            <a:pPr marL="431800" marR="638175" indent="-419100">
              <a:lnSpc>
                <a:spcPct val="100000"/>
              </a:lnSpc>
              <a:spcBef>
                <a:spcPts val="600"/>
              </a:spcBef>
              <a:buChar char="●"/>
              <a:tabLst>
                <a:tab pos="431800" algn="l"/>
              </a:tabLst>
            </a:pPr>
            <a:r>
              <a:rPr sz="3000" dirty="0">
                <a:latin typeface="Arial"/>
                <a:cs typeface="Arial"/>
              </a:rPr>
              <a:t>Metrics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Server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registered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in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the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main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API </a:t>
            </a:r>
            <a:r>
              <a:rPr sz="3000" dirty="0">
                <a:latin typeface="Arial"/>
                <a:cs typeface="Arial"/>
              </a:rPr>
              <a:t>server</a:t>
            </a:r>
            <a:r>
              <a:rPr sz="3000" spc="-6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through</a:t>
            </a:r>
            <a:r>
              <a:rPr sz="3000" spc="-70" dirty="0">
                <a:latin typeface="Arial"/>
                <a:cs typeface="Arial"/>
              </a:rPr>
              <a:t> </a:t>
            </a:r>
            <a:r>
              <a:rPr sz="3000" u="heavy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Kubernetes</a:t>
            </a:r>
            <a:r>
              <a:rPr sz="3000" u="heavy" spc="-65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 </a:t>
            </a:r>
            <a:r>
              <a:rPr sz="3000" u="heavy" spc="-10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aggregator</a:t>
            </a:r>
            <a:r>
              <a:rPr sz="3000" u="none" spc="-10" dirty="0">
                <a:latin typeface="Arial"/>
                <a:cs typeface="Arial"/>
              </a:rPr>
              <a:t>, </a:t>
            </a:r>
            <a:r>
              <a:rPr sz="3000" u="none" dirty="0">
                <a:latin typeface="Arial"/>
                <a:cs typeface="Arial"/>
              </a:rPr>
              <a:t>which</a:t>
            </a:r>
            <a:r>
              <a:rPr sz="3000" u="none" spc="-50" dirty="0">
                <a:latin typeface="Arial"/>
                <a:cs typeface="Arial"/>
              </a:rPr>
              <a:t> </a:t>
            </a:r>
            <a:r>
              <a:rPr sz="3000" u="none" dirty="0">
                <a:latin typeface="Arial"/>
                <a:cs typeface="Arial"/>
              </a:rPr>
              <a:t>was</a:t>
            </a:r>
            <a:r>
              <a:rPr sz="3000" u="none" spc="-40" dirty="0">
                <a:latin typeface="Arial"/>
                <a:cs typeface="Arial"/>
              </a:rPr>
              <a:t> </a:t>
            </a:r>
            <a:r>
              <a:rPr sz="3000" u="none" dirty="0">
                <a:latin typeface="Arial"/>
                <a:cs typeface="Arial"/>
              </a:rPr>
              <a:t>introduced</a:t>
            </a:r>
            <a:r>
              <a:rPr sz="3000" u="none" spc="-45" dirty="0">
                <a:latin typeface="Arial"/>
                <a:cs typeface="Arial"/>
              </a:rPr>
              <a:t> </a:t>
            </a:r>
            <a:r>
              <a:rPr sz="3000" u="none" dirty="0">
                <a:latin typeface="Arial"/>
                <a:cs typeface="Arial"/>
              </a:rPr>
              <a:t>in</a:t>
            </a:r>
            <a:r>
              <a:rPr sz="3000" u="none" spc="-50" dirty="0">
                <a:latin typeface="Arial"/>
                <a:cs typeface="Arial"/>
              </a:rPr>
              <a:t> </a:t>
            </a:r>
            <a:r>
              <a:rPr sz="3000" u="none" dirty="0">
                <a:latin typeface="Arial"/>
                <a:cs typeface="Arial"/>
              </a:rPr>
              <a:t>Kubernetes</a:t>
            </a:r>
            <a:r>
              <a:rPr sz="3000" u="none" spc="-40" dirty="0">
                <a:latin typeface="Arial"/>
                <a:cs typeface="Arial"/>
              </a:rPr>
              <a:t> </a:t>
            </a:r>
            <a:r>
              <a:rPr sz="3000" u="none" spc="-25" dirty="0">
                <a:latin typeface="Arial"/>
                <a:cs typeface="Arial"/>
              </a:rPr>
              <a:t>1.7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Orchestrator options</a:t>
            </a:r>
            <a:endParaRPr sz="1100"/>
          </a:p>
        </p:txBody>
      </p:sp>
      <p:sp>
        <p:nvSpPr>
          <p:cNvPr id="324" name="Google Shape;324;p50"/>
          <p:cNvSpPr txBox="1"/>
          <p:nvPr/>
        </p:nvSpPr>
        <p:spPr>
          <a:xfrm>
            <a:off x="436419" y="1631373"/>
            <a:ext cx="8271163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Kubernetes </a:t>
            </a: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– open-source, product of CNCF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Apache Mesos</a:t>
            </a: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– cluster management tool, with container orchestration being only one of the things it can do, originally through a plugin called Marathon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Docker Swarm</a:t>
            </a: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– integrated in docker container platform 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2318" y="2896882"/>
            <a:ext cx="4998027" cy="14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8445" cy="5149850"/>
            <a:chOff x="0" y="0"/>
            <a:chExt cx="9148445" cy="514985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300"/>
                  </a:moveTo>
                  <a:lnTo>
                    <a:pt x="9144000" y="10993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99300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2787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7576" y="42672"/>
              <a:ext cx="1066800" cy="1066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2072" y="1118615"/>
              <a:ext cx="3145536" cy="40233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57895" y="1115155"/>
              <a:ext cx="3154045" cy="4028440"/>
            </a:xfrm>
            <a:custGeom>
              <a:avLst/>
              <a:gdLst/>
              <a:ahLst/>
              <a:cxnLst/>
              <a:rect l="l" t="t" r="r" b="b"/>
              <a:pathLst>
                <a:path w="3154045" h="4028440">
                  <a:moveTo>
                    <a:pt x="0" y="4028344"/>
                  </a:moveTo>
                  <a:lnTo>
                    <a:pt x="0" y="0"/>
                  </a:lnTo>
                  <a:lnTo>
                    <a:pt x="3153600" y="0"/>
                  </a:lnTo>
                  <a:lnTo>
                    <a:pt x="3153600" y="4028344"/>
                  </a:lnTo>
                </a:path>
              </a:pathLst>
            </a:custGeom>
            <a:ln w="12700">
              <a:solidFill>
                <a:srgbClr val="80B6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864246" cy="51435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870596" y="0"/>
              <a:ext cx="0" cy="5143500"/>
            </a:xfrm>
            <a:custGeom>
              <a:avLst/>
              <a:gdLst/>
              <a:ahLst/>
              <a:cxnLst/>
              <a:rect l="l" t="t" r="r" b="b"/>
              <a:pathLst>
                <a:path h="5143500">
                  <a:moveTo>
                    <a:pt x="0" y="0"/>
                  </a:moveTo>
                  <a:lnTo>
                    <a:pt x="0" y="5143500"/>
                  </a:lnTo>
                </a:path>
              </a:pathLst>
            </a:custGeom>
            <a:ln w="12700">
              <a:solidFill>
                <a:srgbClr val="80B6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96353" y="1121505"/>
              <a:ext cx="3138853" cy="402199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990003" y="1115155"/>
              <a:ext cx="3152140" cy="4028440"/>
            </a:xfrm>
            <a:custGeom>
              <a:avLst/>
              <a:gdLst/>
              <a:ahLst/>
              <a:cxnLst/>
              <a:rect l="l" t="t" r="r" b="b"/>
              <a:pathLst>
                <a:path w="3152140" h="4028440">
                  <a:moveTo>
                    <a:pt x="0" y="4028344"/>
                  </a:moveTo>
                  <a:lnTo>
                    <a:pt x="0" y="0"/>
                  </a:lnTo>
                  <a:lnTo>
                    <a:pt x="3151553" y="0"/>
                  </a:lnTo>
                  <a:lnTo>
                    <a:pt x="3151553" y="4028344"/>
                  </a:lnTo>
                </a:path>
              </a:pathLst>
            </a:custGeom>
            <a:ln w="12700">
              <a:solidFill>
                <a:srgbClr val="80B6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15341" y="398779"/>
            <a:ext cx="99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Arial"/>
                <a:cs typeface="Arial"/>
              </a:rPr>
              <a:t>HPA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68221" y="1609653"/>
            <a:ext cx="1623697" cy="6688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10232" y="4648701"/>
            <a:ext cx="0" cy="464820"/>
          </a:xfrm>
          <a:custGeom>
            <a:avLst/>
            <a:gdLst/>
            <a:ahLst/>
            <a:cxnLst/>
            <a:rect l="l" t="t" r="r" b="b"/>
            <a:pathLst>
              <a:path h="464820">
                <a:moveTo>
                  <a:pt x="0" y="464256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3805" y="2107508"/>
            <a:ext cx="0" cy="513715"/>
          </a:xfrm>
          <a:custGeom>
            <a:avLst/>
            <a:gdLst/>
            <a:ahLst/>
            <a:cxnLst/>
            <a:rect l="l" t="t" r="r" b="b"/>
            <a:pathLst>
              <a:path h="513714">
                <a:moveTo>
                  <a:pt x="0" y="513125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6857" y="1166778"/>
            <a:ext cx="0" cy="464820"/>
          </a:xfrm>
          <a:custGeom>
            <a:avLst/>
            <a:gdLst/>
            <a:ahLst/>
            <a:cxnLst/>
            <a:rect l="l" t="t" r="r" b="b"/>
            <a:pathLst>
              <a:path h="464819">
                <a:moveTo>
                  <a:pt x="0" y="464256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6013" y="2926066"/>
            <a:ext cx="0" cy="403225"/>
          </a:xfrm>
          <a:custGeom>
            <a:avLst/>
            <a:gdLst/>
            <a:ahLst/>
            <a:cxnLst/>
            <a:rect l="l" t="t" r="r" b="b"/>
            <a:pathLst>
              <a:path h="403225">
                <a:moveTo>
                  <a:pt x="0" y="403170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6460" y="2901631"/>
            <a:ext cx="0" cy="427990"/>
          </a:xfrm>
          <a:custGeom>
            <a:avLst/>
            <a:gdLst/>
            <a:ahLst/>
            <a:cxnLst/>
            <a:rect l="l" t="t" r="r" b="b"/>
            <a:pathLst>
              <a:path h="427989">
                <a:moveTo>
                  <a:pt x="0" y="427604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73605" y="2278550"/>
            <a:ext cx="0" cy="1209675"/>
          </a:xfrm>
          <a:custGeom>
            <a:avLst/>
            <a:gdLst/>
            <a:ahLst/>
            <a:cxnLst/>
            <a:rect l="l" t="t" r="r" b="b"/>
            <a:pathLst>
              <a:path h="1209675">
                <a:moveTo>
                  <a:pt x="0" y="1209510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639313" y="4624267"/>
            <a:ext cx="0" cy="476884"/>
          </a:xfrm>
          <a:custGeom>
            <a:avLst/>
            <a:gdLst/>
            <a:ahLst/>
            <a:cxnLst/>
            <a:rect l="l" t="t" r="r" b="b"/>
            <a:pathLst>
              <a:path h="476885">
                <a:moveTo>
                  <a:pt x="0" y="476473"/>
                </a:moveTo>
                <a:lnTo>
                  <a:pt x="0" y="0"/>
                </a:lnTo>
              </a:path>
            </a:pathLst>
          </a:custGeom>
          <a:ln w="91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23693" y="1472210"/>
            <a:ext cx="0" cy="2016125"/>
          </a:xfrm>
          <a:custGeom>
            <a:avLst/>
            <a:gdLst/>
            <a:ahLst/>
            <a:cxnLst/>
            <a:rect l="l" t="t" r="r" b="b"/>
            <a:pathLst>
              <a:path h="2016125">
                <a:moveTo>
                  <a:pt x="0" y="2015850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7701" y="1631035"/>
            <a:ext cx="3430904" cy="0"/>
          </a:xfrm>
          <a:custGeom>
            <a:avLst/>
            <a:gdLst/>
            <a:ahLst/>
            <a:cxnLst/>
            <a:rect l="l" t="t" r="r" b="b"/>
            <a:pathLst>
              <a:path w="3430904">
                <a:moveTo>
                  <a:pt x="0" y="0"/>
                </a:moveTo>
                <a:lnTo>
                  <a:pt x="3430518" y="0"/>
                </a:lnTo>
              </a:path>
            </a:pathLst>
          </a:custGeom>
          <a:ln w="27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7701" y="2608417"/>
            <a:ext cx="4651375" cy="0"/>
          </a:xfrm>
          <a:custGeom>
            <a:avLst/>
            <a:gdLst/>
            <a:ahLst/>
            <a:cxnLst/>
            <a:rect l="l" t="t" r="r" b="b"/>
            <a:pathLst>
              <a:path w="4651375">
                <a:moveTo>
                  <a:pt x="0" y="0"/>
                </a:moveTo>
                <a:lnTo>
                  <a:pt x="4651343" y="0"/>
                </a:lnTo>
              </a:path>
            </a:pathLst>
          </a:custGeom>
          <a:ln w="305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9909" y="3320073"/>
            <a:ext cx="3272154" cy="0"/>
          </a:xfrm>
          <a:custGeom>
            <a:avLst/>
            <a:gdLst/>
            <a:ahLst/>
            <a:cxnLst/>
            <a:rect l="l" t="t" r="r" b="b"/>
            <a:pathLst>
              <a:path w="3272154">
                <a:moveTo>
                  <a:pt x="0" y="0"/>
                </a:moveTo>
                <a:lnTo>
                  <a:pt x="3271811" y="0"/>
                </a:lnTo>
              </a:path>
            </a:pathLst>
          </a:custGeom>
          <a:ln w="27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67501" y="3478898"/>
            <a:ext cx="2368550" cy="0"/>
          </a:xfrm>
          <a:custGeom>
            <a:avLst/>
            <a:gdLst/>
            <a:ahLst/>
            <a:cxnLst/>
            <a:rect l="l" t="t" r="r" b="b"/>
            <a:pathLst>
              <a:path w="2368550">
                <a:moveTo>
                  <a:pt x="0" y="0"/>
                </a:moveTo>
                <a:lnTo>
                  <a:pt x="2368400" y="0"/>
                </a:lnTo>
              </a:path>
            </a:pathLst>
          </a:custGeom>
          <a:ln w="274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1076" y="5091578"/>
            <a:ext cx="6653530" cy="0"/>
          </a:xfrm>
          <a:custGeom>
            <a:avLst/>
            <a:gdLst/>
            <a:ahLst/>
            <a:cxnLst/>
            <a:rect l="l" t="t" r="r" b="b"/>
            <a:pathLst>
              <a:path w="6653530">
                <a:moveTo>
                  <a:pt x="0" y="0"/>
                </a:moveTo>
                <a:lnTo>
                  <a:pt x="6653497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7974" rIns="0" bIns="0" rtlCol="0">
            <a:spAutoFit/>
          </a:bodyPr>
          <a:lstStyle/>
          <a:p>
            <a:pPr marL="457834">
              <a:lnSpc>
                <a:spcPct val="100000"/>
              </a:lnSpc>
              <a:spcBef>
                <a:spcPts val="105"/>
              </a:spcBef>
            </a:pPr>
            <a:r>
              <a:rPr sz="4050" dirty="0">
                <a:solidFill>
                  <a:srgbClr val="010101"/>
                </a:solidFill>
              </a:rPr>
              <a:t>Horizontal</a:t>
            </a:r>
            <a:r>
              <a:rPr sz="4050" spc="550" dirty="0">
                <a:solidFill>
                  <a:srgbClr val="010101"/>
                </a:solidFill>
              </a:rPr>
              <a:t> </a:t>
            </a:r>
            <a:r>
              <a:rPr sz="4050" spc="120" dirty="0">
                <a:solidFill>
                  <a:srgbClr val="010101"/>
                </a:solidFill>
              </a:rPr>
              <a:t>Pod</a:t>
            </a:r>
            <a:r>
              <a:rPr sz="4050" spc="290" dirty="0">
                <a:solidFill>
                  <a:srgbClr val="010101"/>
                </a:solidFill>
              </a:rPr>
              <a:t> </a:t>
            </a:r>
            <a:r>
              <a:rPr sz="4050" spc="-10" dirty="0">
                <a:solidFill>
                  <a:srgbClr val="010101"/>
                </a:solidFill>
              </a:rPr>
              <a:t>Autoscaling</a:t>
            </a:r>
            <a:endParaRPr sz="4050" dirty="0"/>
          </a:p>
        </p:txBody>
      </p:sp>
      <p:sp>
        <p:nvSpPr>
          <p:cNvPr id="17" name="object 17"/>
          <p:cNvSpPr txBox="1"/>
          <p:nvPr/>
        </p:nvSpPr>
        <p:spPr>
          <a:xfrm>
            <a:off x="1181928" y="1197855"/>
            <a:ext cx="5125085" cy="30988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700" marR="5080" indent="3810">
              <a:lnSpc>
                <a:spcPts val="1030"/>
              </a:lnSpc>
              <a:spcBef>
                <a:spcPts val="275"/>
              </a:spcBef>
            </a:pPr>
            <a:r>
              <a:rPr sz="850" dirty="0">
                <a:solidFill>
                  <a:srgbClr val="545454"/>
                </a:solidFill>
                <a:latin typeface="Arial"/>
                <a:cs typeface="Arial"/>
              </a:rPr>
              <a:t>$</a:t>
            </a:r>
            <a:r>
              <a:rPr sz="850" spc="2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545454"/>
                </a:solidFill>
                <a:latin typeface="Courier New"/>
                <a:cs typeface="Courier New"/>
              </a:rPr>
              <a:t>kubectl autoscale</a:t>
            </a:r>
            <a:r>
              <a:rPr sz="1000" spc="-2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65" dirty="0">
                <a:solidFill>
                  <a:srgbClr val="545454"/>
                </a:solidFill>
                <a:latin typeface="Courier New"/>
                <a:cs typeface="Courier New"/>
              </a:rPr>
              <a:t>deployment</a:t>
            </a:r>
            <a:r>
              <a:rPr sz="1000" spc="2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90" dirty="0">
                <a:solidFill>
                  <a:srgbClr val="545454"/>
                </a:solidFill>
                <a:latin typeface="Courier New"/>
                <a:cs typeface="Courier New"/>
              </a:rPr>
              <a:t>php-</a:t>
            </a:r>
            <a:r>
              <a:rPr sz="1000" spc="-75" dirty="0">
                <a:solidFill>
                  <a:srgbClr val="545454"/>
                </a:solidFill>
                <a:latin typeface="Courier New"/>
                <a:cs typeface="Courier New"/>
              </a:rPr>
              <a:t>apache</a:t>
            </a:r>
            <a:r>
              <a:rPr sz="1000" spc="-4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65" dirty="0">
                <a:solidFill>
                  <a:srgbClr val="545454"/>
                </a:solidFill>
                <a:latin typeface="Courier New"/>
                <a:cs typeface="Courier New"/>
              </a:rPr>
              <a:t>--cpu-</a:t>
            </a:r>
            <a:r>
              <a:rPr sz="1000" spc="-70" dirty="0">
                <a:solidFill>
                  <a:srgbClr val="545454"/>
                </a:solidFill>
                <a:latin typeface="Courier New"/>
                <a:cs typeface="Courier New"/>
              </a:rPr>
              <a:t>percent=50</a:t>
            </a:r>
            <a:r>
              <a:rPr sz="1000" spc="-14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95" dirty="0">
                <a:solidFill>
                  <a:srgbClr val="545454"/>
                </a:solidFill>
                <a:latin typeface="Courier New"/>
                <a:cs typeface="Courier New"/>
              </a:rPr>
              <a:t>--</a:t>
            </a:r>
            <a:r>
              <a:rPr sz="1000" spc="-55" dirty="0">
                <a:solidFill>
                  <a:srgbClr val="545454"/>
                </a:solidFill>
                <a:latin typeface="Courier New"/>
                <a:cs typeface="Courier New"/>
              </a:rPr>
              <a:t>min=1</a:t>
            </a:r>
            <a:r>
              <a:rPr sz="1000" spc="6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80" dirty="0">
                <a:solidFill>
                  <a:srgbClr val="545454"/>
                </a:solidFill>
                <a:latin typeface="Courier New"/>
                <a:cs typeface="Courier New"/>
              </a:rPr>
              <a:t>--</a:t>
            </a:r>
            <a:r>
              <a:rPr sz="1000" spc="-20" dirty="0">
                <a:solidFill>
                  <a:srgbClr val="545454"/>
                </a:solidFill>
                <a:latin typeface="Courier New"/>
                <a:cs typeface="Courier New"/>
              </a:rPr>
              <a:t>max=10 </a:t>
            </a:r>
            <a:r>
              <a:rPr sz="1000" spc="-75" dirty="0">
                <a:solidFill>
                  <a:srgbClr val="545454"/>
                </a:solidFill>
                <a:latin typeface="Courier New"/>
                <a:cs typeface="Courier New"/>
              </a:rPr>
              <a:t>deployment</a:t>
            </a:r>
            <a:r>
              <a:rPr sz="1000" spc="6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1000" spc="-60" dirty="0">
                <a:solidFill>
                  <a:srgbClr val="DF3D64"/>
                </a:solidFill>
                <a:latin typeface="Courier New"/>
                <a:cs typeface="Courier New"/>
              </a:rPr>
              <a:t>"php-apache</a:t>
            </a:r>
            <a:r>
              <a:rPr sz="1000" spc="-60" dirty="0">
                <a:solidFill>
                  <a:srgbClr val="E45E80"/>
                </a:solidFill>
                <a:latin typeface="Courier New"/>
                <a:cs typeface="Courier New"/>
              </a:rPr>
              <a:t>"</a:t>
            </a:r>
            <a:r>
              <a:rPr sz="1000" spc="-250" dirty="0">
                <a:solidFill>
                  <a:srgbClr val="E45E80"/>
                </a:solidFill>
                <a:latin typeface="Courier New"/>
                <a:cs typeface="Courier New"/>
              </a:rPr>
              <a:t> </a:t>
            </a:r>
            <a:r>
              <a:rPr sz="1000" spc="-10" dirty="0">
                <a:solidFill>
                  <a:srgbClr val="545454"/>
                </a:solidFill>
                <a:latin typeface="Courier New"/>
                <a:cs typeface="Courier New"/>
              </a:rPr>
              <a:t>autoscaled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56545" y="2097352"/>
            <a:ext cx="88836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6E6E6E"/>
                </a:solidFill>
                <a:latin typeface="Arial"/>
                <a:cs typeface="Arial"/>
              </a:rPr>
              <a:t>$</a:t>
            </a:r>
            <a:r>
              <a:rPr sz="600" spc="225" dirty="0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rgbClr val="545454"/>
                </a:solidFill>
                <a:latin typeface="Courier New"/>
                <a:cs typeface="Courier New"/>
              </a:rPr>
              <a:t>kubectl</a:t>
            </a:r>
            <a:r>
              <a:rPr sz="700" spc="-7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545454"/>
                </a:solidFill>
                <a:latin typeface="Courier New"/>
                <a:cs typeface="Courier New"/>
              </a:rPr>
              <a:t>get</a:t>
            </a:r>
            <a:r>
              <a:rPr sz="700" spc="-7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700" spc="-25" dirty="0">
                <a:solidFill>
                  <a:srgbClr val="545454"/>
                </a:solidFill>
                <a:latin typeface="Courier New"/>
                <a:cs typeface="Courier New"/>
              </a:rPr>
              <a:t>hpa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7334" y="2191783"/>
            <a:ext cx="2064385" cy="236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860"/>
              </a:lnSpc>
              <a:spcBef>
                <a:spcPts val="100"/>
              </a:spcBef>
              <a:tabLst>
                <a:tab pos="672465" algn="l"/>
              </a:tabLst>
            </a:pPr>
            <a:r>
              <a:rPr sz="700" b="1" spc="-20" dirty="0">
                <a:solidFill>
                  <a:srgbClr val="545454"/>
                </a:solidFill>
                <a:latin typeface="Courier New"/>
                <a:cs typeface="Courier New"/>
              </a:rPr>
              <a:t>NAME</a:t>
            </a:r>
            <a:r>
              <a:rPr sz="700" b="1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10" dirty="0">
                <a:solidFill>
                  <a:srgbClr val="545454"/>
                </a:solidFill>
                <a:latin typeface="Courier New"/>
                <a:cs typeface="Courier New"/>
              </a:rPr>
              <a:t>REFERENCE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ts val="800"/>
              </a:lnSpc>
              <a:tabLst>
                <a:tab pos="666750" algn="l"/>
              </a:tabLst>
            </a:pPr>
            <a:r>
              <a:rPr sz="700" spc="-45" dirty="0">
                <a:solidFill>
                  <a:srgbClr val="545454"/>
                </a:solidFill>
                <a:latin typeface="Courier New"/>
                <a:cs typeface="Courier New"/>
              </a:rPr>
              <a:t>php-</a:t>
            </a:r>
            <a:r>
              <a:rPr sz="700" spc="-10" dirty="0">
                <a:solidFill>
                  <a:srgbClr val="545454"/>
                </a:solidFill>
                <a:latin typeface="Courier New"/>
                <a:cs typeface="Courier New"/>
              </a:rPr>
              <a:t>apache</a:t>
            </a:r>
            <a:r>
              <a:rPr sz="70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00" spc="-35" dirty="0">
                <a:solidFill>
                  <a:srgbClr val="545454"/>
                </a:solidFill>
                <a:latin typeface="Courier New"/>
                <a:cs typeface="Courier New"/>
              </a:rPr>
              <a:t>Deployment/php-</a:t>
            </a:r>
            <a:r>
              <a:rPr sz="700" spc="-20" dirty="0">
                <a:solidFill>
                  <a:srgbClr val="545454"/>
                </a:solidFill>
                <a:latin typeface="Courier New"/>
                <a:cs typeface="Courier New"/>
              </a:rPr>
              <a:t>apache/scale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34842" y="2185102"/>
            <a:ext cx="334645" cy="2438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750" spc="-45" dirty="0">
                <a:solidFill>
                  <a:srgbClr val="545454"/>
                </a:solidFill>
                <a:latin typeface="Courier New"/>
                <a:cs typeface="Courier New"/>
              </a:rPr>
              <a:t>TARGET</a:t>
            </a:r>
            <a:endParaRPr sz="750">
              <a:latin typeface="Courier New"/>
              <a:cs typeface="Courier New"/>
            </a:endParaRPr>
          </a:p>
          <a:p>
            <a:pPr marL="19050">
              <a:lnSpc>
                <a:spcPct val="100000"/>
              </a:lnSpc>
              <a:spcBef>
                <a:spcPts val="40"/>
              </a:spcBef>
            </a:pPr>
            <a:r>
              <a:rPr sz="600" spc="40" dirty="0">
                <a:solidFill>
                  <a:srgbClr val="545454"/>
                </a:solidFill>
                <a:latin typeface="Arial"/>
                <a:cs typeface="Arial"/>
              </a:rPr>
              <a:t>58'.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2248" y="2185102"/>
            <a:ext cx="386080" cy="2438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750" spc="-45" dirty="0">
                <a:solidFill>
                  <a:srgbClr val="545454"/>
                </a:solidFill>
                <a:latin typeface="Courier New"/>
                <a:cs typeface="Courier New"/>
              </a:rPr>
              <a:t>CURRENT</a:t>
            </a:r>
            <a:endParaRPr sz="75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40"/>
              </a:spcBef>
            </a:pPr>
            <a:r>
              <a:rPr sz="600" dirty="0">
                <a:solidFill>
                  <a:srgbClr val="545454"/>
                </a:solidFill>
                <a:latin typeface="Arial"/>
                <a:cs typeface="Arial"/>
              </a:rPr>
              <a:t>305--</a:t>
            </a:r>
            <a:r>
              <a:rPr sz="600" spc="-6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6710" y="2191783"/>
            <a:ext cx="378460" cy="14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55" dirty="0">
                <a:solidFill>
                  <a:srgbClr val="545454"/>
                </a:solidFill>
                <a:latin typeface="Courier New"/>
                <a:cs typeface="Courier New"/>
              </a:rPr>
              <a:t>MINPODS</a:t>
            </a:r>
            <a:endParaRPr sz="7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8698" y="2185102"/>
            <a:ext cx="691515" cy="24384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55"/>
              </a:spcBef>
              <a:tabLst>
                <a:tab pos="523240" algn="l"/>
              </a:tabLst>
            </a:pPr>
            <a:r>
              <a:rPr sz="750" spc="-10" dirty="0">
                <a:solidFill>
                  <a:srgbClr val="545454"/>
                </a:solidFill>
                <a:latin typeface="Courier New"/>
                <a:cs typeface="Courier New"/>
              </a:rPr>
              <a:t>MAXPODS</a:t>
            </a:r>
            <a:r>
              <a:rPr sz="75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25" dirty="0">
                <a:solidFill>
                  <a:srgbClr val="545454"/>
                </a:solidFill>
                <a:latin typeface="Courier New"/>
                <a:cs typeface="Courier New"/>
              </a:rPr>
              <a:t>AGE</a:t>
            </a:r>
            <a:endParaRPr sz="7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521334" algn="l"/>
              </a:tabLst>
            </a:pPr>
            <a:r>
              <a:rPr sz="600" spc="-25" dirty="0">
                <a:solidFill>
                  <a:srgbClr val="545454"/>
                </a:solidFill>
                <a:latin typeface="Times New Roman"/>
                <a:cs typeface="Times New Roman"/>
              </a:rPr>
              <a:t>10</a:t>
            </a:r>
            <a:r>
              <a:rPr sz="600" dirty="0">
                <a:solidFill>
                  <a:srgbClr val="545454"/>
                </a:solidFill>
                <a:latin typeface="Times New Roman"/>
                <a:cs typeface="Times New Roman"/>
              </a:rPr>
              <a:t>	</a:t>
            </a:r>
            <a:r>
              <a:rPr sz="600" spc="-25" dirty="0">
                <a:solidFill>
                  <a:srgbClr val="545454"/>
                </a:solidFill>
                <a:latin typeface="Arial"/>
                <a:cs typeface="Arial"/>
              </a:rPr>
              <a:t>3m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3643" y="2912856"/>
            <a:ext cx="3232150" cy="32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0170">
              <a:lnSpc>
                <a:spcPts val="780"/>
              </a:lnSpc>
              <a:spcBef>
                <a:spcPts val="100"/>
              </a:spcBef>
            </a:pPr>
            <a:r>
              <a:rPr sz="600" dirty="0">
                <a:solidFill>
                  <a:srgbClr val="6E6E6E"/>
                </a:solidFill>
                <a:latin typeface="Arial"/>
                <a:cs typeface="Arial"/>
              </a:rPr>
              <a:t>$</a:t>
            </a:r>
            <a:r>
              <a:rPr sz="600" spc="200" dirty="0">
                <a:solidFill>
                  <a:srgbClr val="6E6E6E"/>
                </a:solidFill>
                <a:latin typeface="Arial"/>
                <a:cs typeface="Arial"/>
              </a:rPr>
              <a:t> </a:t>
            </a:r>
            <a:r>
              <a:rPr sz="700" spc="-45" dirty="0">
                <a:solidFill>
                  <a:srgbClr val="545454"/>
                </a:solidFill>
                <a:latin typeface="Courier New"/>
                <a:cs typeface="Courier New"/>
              </a:rPr>
              <a:t>kubectl</a:t>
            </a:r>
            <a:r>
              <a:rPr sz="700" spc="-6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700" spc="-45" dirty="0">
                <a:solidFill>
                  <a:srgbClr val="545454"/>
                </a:solidFill>
                <a:latin typeface="Courier New"/>
                <a:cs typeface="Courier New"/>
              </a:rPr>
              <a:t>get</a:t>
            </a:r>
            <a:r>
              <a:rPr sz="700" spc="-5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700" spc="-45" dirty="0">
                <a:solidFill>
                  <a:srgbClr val="545454"/>
                </a:solidFill>
                <a:latin typeface="Courier New"/>
                <a:cs typeface="Courier New"/>
              </a:rPr>
              <a:t>deployment</a:t>
            </a:r>
            <a:r>
              <a:rPr sz="700" spc="4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700" spc="-65" dirty="0">
                <a:solidFill>
                  <a:srgbClr val="545454"/>
                </a:solidFill>
                <a:latin typeface="Courier New"/>
                <a:cs typeface="Courier New"/>
              </a:rPr>
              <a:t>php-</a:t>
            </a:r>
            <a:r>
              <a:rPr sz="700" spc="-10" dirty="0">
                <a:solidFill>
                  <a:srgbClr val="545454"/>
                </a:solidFill>
                <a:latin typeface="Courier New"/>
                <a:cs typeface="Courier New"/>
              </a:rPr>
              <a:t>apache</a:t>
            </a:r>
            <a:endParaRPr sz="700">
              <a:latin typeface="Courier New"/>
              <a:cs typeface="Courier New"/>
            </a:endParaRPr>
          </a:p>
          <a:p>
            <a:pPr marL="93345">
              <a:lnSpc>
                <a:spcPts val="790"/>
              </a:lnSpc>
              <a:tabLst>
                <a:tab pos="714375" algn="l"/>
                <a:tab pos="1200785" algn="l"/>
                <a:tab pos="1687830" algn="l"/>
                <a:tab pos="2322830" algn="l"/>
                <a:tab pos="2905760" algn="l"/>
              </a:tabLst>
            </a:pPr>
            <a:r>
              <a:rPr sz="700" b="1" spc="-20" dirty="0">
                <a:solidFill>
                  <a:srgbClr val="545454"/>
                </a:solidFill>
                <a:latin typeface="Courier New"/>
                <a:cs typeface="Courier New"/>
              </a:rPr>
              <a:t>NAME</a:t>
            </a:r>
            <a:r>
              <a:rPr sz="700" b="1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10" dirty="0">
                <a:solidFill>
                  <a:srgbClr val="545454"/>
                </a:solidFill>
                <a:latin typeface="Courier New"/>
                <a:cs typeface="Courier New"/>
              </a:rPr>
              <a:t>DESIRED</a:t>
            </a:r>
            <a:r>
              <a:rPr sz="75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10" dirty="0">
                <a:solidFill>
                  <a:srgbClr val="545454"/>
                </a:solidFill>
                <a:latin typeface="Courier New"/>
                <a:cs typeface="Courier New"/>
              </a:rPr>
              <a:t>CURRENT</a:t>
            </a:r>
            <a:r>
              <a:rPr sz="75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85" dirty="0">
                <a:solidFill>
                  <a:srgbClr val="545454"/>
                </a:solidFill>
                <a:latin typeface="Courier New"/>
                <a:cs typeface="Courier New"/>
              </a:rPr>
              <a:t>UP-TO-</a:t>
            </a:r>
            <a:r>
              <a:rPr sz="750" spc="-20" dirty="0">
                <a:solidFill>
                  <a:srgbClr val="545454"/>
                </a:solidFill>
                <a:latin typeface="Courier New"/>
                <a:cs typeface="Courier New"/>
              </a:rPr>
              <a:t>DATE</a:t>
            </a:r>
            <a:r>
              <a:rPr sz="75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10" dirty="0">
                <a:solidFill>
                  <a:srgbClr val="545454"/>
                </a:solidFill>
                <a:latin typeface="Courier New"/>
                <a:cs typeface="Courier New"/>
              </a:rPr>
              <a:t>AVAILABLE</a:t>
            </a:r>
            <a:r>
              <a:rPr sz="75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50" spc="-25" dirty="0">
                <a:solidFill>
                  <a:srgbClr val="545454"/>
                </a:solidFill>
                <a:latin typeface="Courier New"/>
                <a:cs typeface="Courier New"/>
              </a:rPr>
              <a:t>AGE</a:t>
            </a:r>
            <a:endParaRPr sz="750">
              <a:latin typeface="Courier New"/>
              <a:cs typeface="Courier New"/>
            </a:endParaRPr>
          </a:p>
          <a:p>
            <a:pPr marL="90805">
              <a:lnSpc>
                <a:spcPts val="790"/>
              </a:lnSpc>
              <a:tabLst>
                <a:tab pos="712470" algn="l"/>
                <a:tab pos="1203325" algn="l"/>
                <a:tab pos="1688464" algn="l"/>
                <a:tab pos="2320290" algn="l"/>
                <a:tab pos="2901950" algn="l"/>
              </a:tabLst>
            </a:pPr>
            <a:r>
              <a:rPr sz="700" spc="-65" dirty="0">
                <a:solidFill>
                  <a:srgbClr val="545454"/>
                </a:solidFill>
                <a:latin typeface="Courier New"/>
                <a:cs typeface="Courier New"/>
              </a:rPr>
              <a:t>php-</a:t>
            </a:r>
            <a:r>
              <a:rPr sz="700" spc="-10" dirty="0">
                <a:solidFill>
                  <a:srgbClr val="545454"/>
                </a:solidFill>
                <a:latin typeface="Courier New"/>
                <a:cs typeface="Courier New"/>
              </a:rPr>
              <a:t>apache</a:t>
            </a:r>
            <a:r>
              <a:rPr sz="70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545454"/>
                </a:solidFill>
                <a:latin typeface="Courier New"/>
                <a:cs typeface="Courier New"/>
              </a:rPr>
              <a:t>7</a:t>
            </a:r>
            <a:r>
              <a:rPr sz="700" dirty="0">
                <a:solidFill>
                  <a:srgbClr val="545454"/>
                </a:solidFill>
                <a:latin typeface="Courier New"/>
                <a:cs typeface="Courier New"/>
              </a:rPr>
              <a:t>	</a:t>
            </a:r>
            <a:r>
              <a:rPr sz="550" spc="-50" dirty="0">
                <a:solidFill>
                  <a:srgbClr val="545454"/>
                </a:solidFill>
                <a:latin typeface="Arial"/>
                <a:cs typeface="Arial"/>
              </a:rPr>
              <a:t>7</a:t>
            </a:r>
            <a:r>
              <a:rPr sz="550" dirty="0">
                <a:solidFill>
                  <a:srgbClr val="545454"/>
                </a:solidFill>
                <a:latin typeface="Arial"/>
                <a:cs typeface="Arial"/>
              </a:rPr>
              <a:t>	</a:t>
            </a:r>
            <a:r>
              <a:rPr sz="550" spc="-50" dirty="0">
                <a:solidFill>
                  <a:srgbClr val="545454"/>
                </a:solidFill>
                <a:latin typeface="Arial"/>
                <a:cs typeface="Arial"/>
              </a:rPr>
              <a:t>7</a:t>
            </a:r>
            <a:r>
              <a:rPr sz="550" dirty="0">
                <a:solidFill>
                  <a:srgbClr val="545454"/>
                </a:solidFill>
                <a:latin typeface="Arial"/>
                <a:cs typeface="Arial"/>
              </a:rPr>
              <a:t>	</a:t>
            </a:r>
            <a:r>
              <a:rPr sz="550" spc="-50" dirty="0">
                <a:solidFill>
                  <a:srgbClr val="545454"/>
                </a:solidFill>
                <a:latin typeface="Arial"/>
                <a:cs typeface="Arial"/>
              </a:rPr>
              <a:t>7</a:t>
            </a:r>
            <a:r>
              <a:rPr sz="550" dirty="0">
                <a:solidFill>
                  <a:srgbClr val="545454"/>
                </a:solidFill>
                <a:latin typeface="Arial"/>
                <a:cs typeface="Arial"/>
              </a:rPr>
              <a:t>	</a:t>
            </a:r>
            <a:r>
              <a:rPr sz="550" spc="-25" dirty="0">
                <a:solidFill>
                  <a:srgbClr val="545454"/>
                </a:solidFill>
                <a:latin typeface="Arial"/>
                <a:cs typeface="Arial"/>
              </a:rPr>
              <a:t>19m</a:t>
            </a:r>
            <a:endParaRPr sz="5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82761" y="1476053"/>
            <a:ext cx="2332355" cy="19119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75895" marR="119380" indent="-1270">
              <a:lnSpc>
                <a:spcPts val="1060"/>
              </a:lnSpc>
              <a:spcBef>
                <a:spcPts val="200"/>
              </a:spcBef>
            </a:pP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apiVersion</a:t>
            </a:r>
            <a:r>
              <a:rPr sz="950" b="1" spc="-30" dirty="0">
                <a:solidFill>
                  <a:srgbClr val="6E6E6E"/>
                </a:solidFill>
                <a:latin typeface="Courier New"/>
                <a:cs typeface="Courier New"/>
              </a:rPr>
              <a:t>:</a:t>
            </a:r>
            <a:r>
              <a:rPr sz="950" b="1" spc="-195" dirty="0">
                <a:solidFill>
                  <a:srgbClr val="6E6E6E"/>
                </a:solidFill>
                <a:latin typeface="Courier New"/>
                <a:cs typeface="Courier New"/>
              </a:rPr>
              <a:t> </a:t>
            </a:r>
            <a:r>
              <a:rPr sz="950" b="1" spc="-50" dirty="0">
                <a:solidFill>
                  <a:srgbClr val="DF3D64"/>
                </a:solidFill>
                <a:latin typeface="Courier New"/>
                <a:cs typeface="Courier New"/>
              </a:rPr>
              <a:t>extensions/vlbetal 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kind</a:t>
            </a:r>
            <a:r>
              <a:rPr sz="950" b="1" spc="-10" dirty="0">
                <a:solidFill>
                  <a:srgbClr val="6E6E6E"/>
                </a:solidFill>
                <a:latin typeface="Courier New"/>
                <a:cs typeface="Courier New"/>
              </a:rPr>
              <a:t>:</a:t>
            </a:r>
            <a:r>
              <a:rPr sz="950" b="1" spc="-225" dirty="0">
                <a:solidFill>
                  <a:srgbClr val="6E6E6E"/>
                </a:solidFill>
                <a:latin typeface="Courier New"/>
                <a:cs typeface="Courier New"/>
              </a:rPr>
              <a:t> </a:t>
            </a: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HorizontalPodAutoscaler 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metadata</a:t>
            </a:r>
            <a:r>
              <a:rPr sz="950" b="1" spc="-1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endParaRPr sz="950">
              <a:latin typeface="Courier New"/>
              <a:cs typeface="Courier New"/>
            </a:endParaRPr>
          </a:p>
          <a:p>
            <a:pPr marL="313055">
              <a:lnSpc>
                <a:spcPts val="969"/>
              </a:lnSpc>
            </a:pPr>
            <a:r>
              <a:rPr sz="950" b="1" dirty="0">
                <a:solidFill>
                  <a:srgbClr val="DF3D64"/>
                </a:solidFill>
                <a:latin typeface="Courier New"/>
                <a:cs typeface="Courier New"/>
              </a:rPr>
              <a:t>name</a:t>
            </a:r>
            <a:r>
              <a:rPr sz="950" b="1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18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75" dirty="0">
                <a:solidFill>
                  <a:srgbClr val="DF3D64"/>
                </a:solidFill>
                <a:latin typeface="Courier New"/>
                <a:cs typeface="Courier New"/>
              </a:rPr>
              <a:t>php-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apache</a:t>
            </a:r>
            <a:endParaRPr sz="950">
              <a:latin typeface="Courier New"/>
              <a:cs typeface="Courier New"/>
            </a:endParaRPr>
          </a:p>
          <a:p>
            <a:pPr marL="170815" marR="803910" indent="142240">
              <a:lnSpc>
                <a:spcPts val="1060"/>
              </a:lnSpc>
              <a:spcBef>
                <a:spcPts val="65"/>
              </a:spcBef>
            </a:pP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namespace</a:t>
            </a:r>
            <a:r>
              <a:rPr sz="950" b="1" spc="-3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1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60" dirty="0">
                <a:solidFill>
                  <a:srgbClr val="DF3D64"/>
                </a:solidFill>
                <a:latin typeface="Courier New"/>
                <a:cs typeface="Courier New"/>
              </a:rPr>
              <a:t>default 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spec</a:t>
            </a:r>
            <a:r>
              <a:rPr sz="950" b="1" spc="-10" dirty="0">
                <a:solidFill>
                  <a:srgbClr val="6E6E6E"/>
                </a:solidFill>
                <a:latin typeface="Courier New"/>
                <a:cs typeface="Courier New"/>
              </a:rPr>
              <a:t>:</a:t>
            </a:r>
            <a:endParaRPr sz="950">
              <a:latin typeface="Courier New"/>
              <a:cs typeface="Courier New"/>
            </a:endParaRPr>
          </a:p>
          <a:p>
            <a:pPr marL="307975">
              <a:lnSpc>
                <a:spcPts val="994"/>
              </a:lnSpc>
            </a:pP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scaleRef</a:t>
            </a:r>
            <a:r>
              <a:rPr sz="950" b="1" spc="-1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endParaRPr sz="950">
              <a:latin typeface="Courier New"/>
              <a:cs typeface="Courier New"/>
            </a:endParaRPr>
          </a:p>
          <a:p>
            <a:pPr marL="445770" marR="659130" indent="4445">
              <a:lnSpc>
                <a:spcPts val="1060"/>
              </a:lnSpc>
              <a:spcBef>
                <a:spcPts val="60"/>
              </a:spcBef>
            </a:pPr>
            <a:r>
              <a:rPr sz="950" b="1" dirty="0">
                <a:solidFill>
                  <a:srgbClr val="DF3D64"/>
                </a:solidFill>
                <a:latin typeface="Courier New"/>
                <a:cs typeface="Courier New"/>
              </a:rPr>
              <a:t>kind</a:t>
            </a:r>
            <a:r>
              <a:rPr sz="950" b="1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4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Deployment </a:t>
            </a:r>
            <a:r>
              <a:rPr sz="950" b="1" dirty="0">
                <a:solidFill>
                  <a:srgbClr val="DF3D64"/>
                </a:solidFill>
                <a:latin typeface="Courier New"/>
                <a:cs typeface="Courier New"/>
              </a:rPr>
              <a:t>name</a:t>
            </a:r>
            <a:r>
              <a:rPr sz="950" b="1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0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70" dirty="0">
                <a:solidFill>
                  <a:srgbClr val="DF3D64"/>
                </a:solidFill>
                <a:latin typeface="Courier New"/>
                <a:cs typeface="Courier New"/>
              </a:rPr>
              <a:t>php-</a:t>
            </a:r>
            <a:r>
              <a:rPr sz="950" b="1" spc="-10" dirty="0">
                <a:solidFill>
                  <a:srgbClr val="DF3D64"/>
                </a:solidFill>
                <a:latin typeface="Courier New"/>
                <a:cs typeface="Courier New"/>
              </a:rPr>
              <a:t>apache </a:t>
            </a: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subresource</a:t>
            </a:r>
            <a:r>
              <a:rPr sz="950" b="1" spc="-3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29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45" dirty="0">
                <a:solidFill>
                  <a:srgbClr val="DF3D64"/>
                </a:solidFill>
                <a:latin typeface="Courier New"/>
                <a:cs typeface="Courier New"/>
              </a:rPr>
              <a:t>scale</a:t>
            </a:r>
            <a:endParaRPr sz="950">
              <a:latin typeface="Courier New"/>
              <a:cs typeface="Courier New"/>
            </a:endParaRPr>
          </a:p>
          <a:p>
            <a:pPr marL="310515">
              <a:lnSpc>
                <a:spcPts val="990"/>
              </a:lnSpc>
            </a:pP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minReplicas</a:t>
            </a:r>
            <a:r>
              <a:rPr sz="950" b="1" spc="-3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1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50" dirty="0">
                <a:solidFill>
                  <a:srgbClr val="DF3D64"/>
                </a:solidFill>
                <a:latin typeface="Courier New"/>
                <a:cs typeface="Courier New"/>
              </a:rPr>
              <a:t>1</a:t>
            </a:r>
            <a:endParaRPr sz="950">
              <a:latin typeface="Courier New"/>
              <a:cs typeface="Courier New"/>
            </a:endParaRPr>
          </a:p>
          <a:p>
            <a:pPr marL="307340" marR="965200" indent="3175">
              <a:lnSpc>
                <a:spcPts val="1030"/>
              </a:lnSpc>
              <a:spcBef>
                <a:spcPts val="85"/>
              </a:spcBef>
            </a:pPr>
            <a:r>
              <a:rPr sz="950" b="1" spc="-30" dirty="0">
                <a:solidFill>
                  <a:srgbClr val="DF3D64"/>
                </a:solidFill>
                <a:latin typeface="Courier New"/>
                <a:cs typeface="Courier New"/>
              </a:rPr>
              <a:t>maxReplicas</a:t>
            </a:r>
            <a:r>
              <a:rPr sz="950" b="1" spc="-30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215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25" dirty="0">
                <a:solidFill>
                  <a:srgbClr val="DF3D64"/>
                </a:solidFill>
                <a:latin typeface="Courier New"/>
                <a:cs typeface="Courier New"/>
              </a:rPr>
              <a:t>10 </a:t>
            </a:r>
            <a:r>
              <a:rPr sz="950" b="1" spc="-35" dirty="0">
                <a:solidFill>
                  <a:srgbClr val="DF3D64"/>
                </a:solidFill>
                <a:latin typeface="Courier New"/>
                <a:cs typeface="Courier New"/>
              </a:rPr>
              <a:t>cpuUtilization</a:t>
            </a:r>
            <a:r>
              <a:rPr sz="950" b="1" spc="-35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endParaRPr sz="950">
              <a:latin typeface="Courier New"/>
              <a:cs typeface="Courier New"/>
            </a:endParaRPr>
          </a:p>
          <a:p>
            <a:pPr marL="439420">
              <a:lnSpc>
                <a:spcPts val="1045"/>
              </a:lnSpc>
            </a:pPr>
            <a:r>
              <a:rPr sz="950" b="1" spc="-35" dirty="0">
                <a:solidFill>
                  <a:srgbClr val="DF3D64"/>
                </a:solidFill>
                <a:latin typeface="Courier New"/>
                <a:cs typeface="Courier New"/>
              </a:rPr>
              <a:t>targetPercentage</a:t>
            </a:r>
            <a:r>
              <a:rPr sz="950" b="1" spc="-35" dirty="0">
                <a:solidFill>
                  <a:srgbClr val="545454"/>
                </a:solidFill>
                <a:latin typeface="Courier New"/>
                <a:cs typeface="Courier New"/>
              </a:rPr>
              <a:t>:</a:t>
            </a:r>
            <a:r>
              <a:rPr sz="950" b="1" spc="-170" dirty="0">
                <a:solidFill>
                  <a:srgbClr val="545454"/>
                </a:solidFill>
                <a:latin typeface="Courier New"/>
                <a:cs typeface="Courier New"/>
              </a:rPr>
              <a:t> </a:t>
            </a:r>
            <a:r>
              <a:rPr sz="950" b="1" spc="-25" dirty="0">
                <a:solidFill>
                  <a:srgbClr val="DF3D64"/>
                </a:solidFill>
                <a:latin typeface="Courier New"/>
                <a:cs typeface="Courier New"/>
              </a:rPr>
              <a:t>50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8289" y="3431071"/>
            <a:ext cx="6363335" cy="1551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4625" indent="-161925">
              <a:lnSpc>
                <a:spcPct val="100000"/>
              </a:lnSpc>
              <a:spcBef>
                <a:spcPts val="100"/>
              </a:spcBef>
              <a:buClr>
                <a:srgbClr val="010101"/>
              </a:buClr>
              <a:buChar char="•"/>
              <a:tabLst>
                <a:tab pos="174625" algn="l"/>
              </a:tabLst>
            </a:pPr>
            <a:r>
              <a:rPr sz="900" spc="40" dirty="0">
                <a:solidFill>
                  <a:srgbClr val="151515"/>
                </a:solidFill>
                <a:latin typeface="Arial"/>
                <a:cs typeface="Arial"/>
              </a:rPr>
              <a:t>Tips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900">
              <a:latin typeface="Arial"/>
              <a:cs typeface="Arial"/>
            </a:endParaRPr>
          </a:p>
          <a:p>
            <a:pPr marL="392430">
              <a:lnSpc>
                <a:spcPct val="100000"/>
              </a:lnSpc>
            </a:pPr>
            <a:r>
              <a:rPr sz="800" dirty="0">
                <a:solidFill>
                  <a:srgbClr val="151515"/>
                </a:solidFill>
                <a:latin typeface="Arial"/>
                <a:cs typeface="Arial"/>
              </a:rPr>
              <a:t>Scale</a:t>
            </a:r>
            <a:r>
              <a:rPr sz="800" spc="21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51515"/>
                </a:solidFill>
                <a:latin typeface="Arial"/>
                <a:cs typeface="Arial"/>
              </a:rPr>
              <a:t>ouVin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800">
              <a:latin typeface="Arial"/>
              <a:cs typeface="Arial"/>
            </a:endParaRPr>
          </a:p>
          <a:p>
            <a:pPr marL="388620">
              <a:lnSpc>
                <a:spcPct val="100000"/>
              </a:lnSpc>
            </a:pPr>
            <a:r>
              <a:rPr sz="800" spc="40" dirty="0">
                <a:solidFill>
                  <a:srgbClr val="151515"/>
                </a:solidFill>
                <a:latin typeface="Arial"/>
                <a:cs typeface="Arial"/>
              </a:rPr>
              <a:t>TriggeredScaleUp</a:t>
            </a:r>
            <a:r>
              <a:rPr sz="800" spc="-1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151515"/>
                </a:solidFill>
                <a:latin typeface="Arial"/>
                <a:cs typeface="Arial"/>
              </a:rPr>
              <a:t>(GCE</a:t>
            </a:r>
            <a:r>
              <a:rPr sz="800" spc="50" dirty="0">
                <a:solidFill>
                  <a:srgbClr val="3D3D3D"/>
                </a:solidFill>
                <a:latin typeface="Arial"/>
                <a:cs typeface="Arial"/>
              </a:rPr>
              <a:t>,</a:t>
            </a:r>
            <a:r>
              <a:rPr sz="800" dirty="0">
                <a:solidFill>
                  <a:srgbClr val="3D3D3D"/>
                </a:solidFill>
                <a:latin typeface="Arial"/>
                <a:cs typeface="Arial"/>
              </a:rPr>
              <a:t> </a:t>
            </a:r>
            <a:r>
              <a:rPr sz="800" spc="30" dirty="0">
                <a:solidFill>
                  <a:srgbClr val="151515"/>
                </a:solidFill>
                <a:latin typeface="Arial"/>
                <a:cs typeface="Arial"/>
              </a:rPr>
              <a:t>AWS</a:t>
            </a:r>
            <a:r>
              <a:rPr sz="800" spc="30" dirty="0">
                <a:solidFill>
                  <a:srgbClr val="545454"/>
                </a:solidFill>
                <a:latin typeface="Arial"/>
                <a:cs typeface="Arial"/>
              </a:rPr>
              <a:t>,</a:t>
            </a:r>
            <a:r>
              <a:rPr sz="80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800" spc="40" dirty="0">
                <a:solidFill>
                  <a:srgbClr val="151515"/>
                </a:solidFill>
                <a:latin typeface="Arial"/>
                <a:cs typeface="Arial"/>
              </a:rPr>
              <a:t>will</a:t>
            </a:r>
            <a:r>
              <a:rPr sz="800" spc="75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800" spc="40" dirty="0">
                <a:solidFill>
                  <a:srgbClr val="242424"/>
                </a:solidFill>
                <a:latin typeface="Arial"/>
                <a:cs typeface="Arial"/>
              </a:rPr>
              <a:t>add</a:t>
            </a:r>
            <a:r>
              <a:rPr sz="800" spc="15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51515"/>
                </a:solidFill>
                <a:latin typeface="Arial"/>
                <a:cs typeface="Arial"/>
              </a:rPr>
              <a:t>more)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0"/>
              </a:spcBef>
            </a:pPr>
            <a:endParaRPr sz="800">
              <a:latin typeface="Arial"/>
              <a:cs typeface="Arial"/>
            </a:endParaRPr>
          </a:p>
          <a:p>
            <a:pPr marL="392430">
              <a:lnSpc>
                <a:spcPct val="100000"/>
              </a:lnSpc>
            </a:pPr>
            <a:r>
              <a:rPr sz="800" spc="10" dirty="0">
                <a:solidFill>
                  <a:srgbClr val="151515"/>
                </a:solidFill>
                <a:latin typeface="Arial"/>
                <a:cs typeface="Arial"/>
              </a:rPr>
              <a:t>Support</a:t>
            </a:r>
            <a:r>
              <a:rPr sz="800" spc="170" dirty="0">
                <a:solidFill>
                  <a:srgbClr val="151515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242424"/>
                </a:solidFill>
                <a:latin typeface="Arial"/>
                <a:cs typeface="Arial"/>
              </a:rPr>
              <a:t>for</a:t>
            </a:r>
            <a:r>
              <a:rPr sz="800" spc="120" dirty="0">
                <a:solidFill>
                  <a:srgbClr val="242424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10101"/>
                </a:solidFill>
                <a:latin typeface="Arial"/>
                <a:cs typeface="Arial"/>
              </a:rPr>
              <a:t>custom</a:t>
            </a:r>
            <a:r>
              <a:rPr sz="800" b="1" spc="135" dirty="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10101"/>
                </a:solidFill>
                <a:latin typeface="Arial"/>
                <a:cs typeface="Arial"/>
              </a:rPr>
              <a:t>metrics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800">
              <a:latin typeface="Arial"/>
              <a:cs typeface="Arial"/>
            </a:endParaRPr>
          </a:p>
          <a:p>
            <a:pPr marL="213360">
              <a:lnSpc>
                <a:spcPct val="100000"/>
              </a:lnSpc>
            </a:pP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annotations</a:t>
            </a:r>
            <a:r>
              <a:rPr sz="750" spc="114" dirty="0">
                <a:solidFill>
                  <a:srgbClr val="545454"/>
                </a:solidFill>
                <a:latin typeface="Arial"/>
                <a:cs typeface="Arial"/>
              </a:rPr>
              <a:t>:</a:t>
            </a:r>
            <a:endParaRPr sz="750">
              <a:latin typeface="Arial"/>
              <a:cs typeface="Arial"/>
            </a:endParaRPr>
          </a:p>
          <a:p>
            <a:pPr marL="335280">
              <a:lnSpc>
                <a:spcPct val="100000"/>
              </a:lnSpc>
              <a:spcBef>
                <a:spcPts val="35"/>
              </a:spcBef>
            </a:pPr>
            <a:r>
              <a:rPr sz="750" spc="135" dirty="0">
                <a:solidFill>
                  <a:srgbClr val="DF3D64"/>
                </a:solidFill>
                <a:latin typeface="Arial"/>
                <a:cs typeface="Arial"/>
              </a:rPr>
              <a:t>alpha/target</a:t>
            </a:r>
            <a:r>
              <a:rPr sz="750" spc="25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125" dirty="0">
                <a:solidFill>
                  <a:srgbClr val="DF3D64"/>
                </a:solidFill>
                <a:latin typeface="Arial"/>
                <a:cs typeface="Arial"/>
              </a:rPr>
              <a:t>.custom</a:t>
            </a:r>
            <a:r>
              <a:rPr sz="750" spc="125" dirty="0">
                <a:solidFill>
                  <a:srgbClr val="E45E80"/>
                </a:solidFill>
                <a:latin typeface="Arial"/>
                <a:cs typeface="Arial"/>
              </a:rPr>
              <a:t>-</a:t>
            </a: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metrics</a:t>
            </a:r>
            <a:r>
              <a:rPr sz="750" spc="114" dirty="0">
                <a:solidFill>
                  <a:srgbClr val="E45E80"/>
                </a:solidFill>
                <a:latin typeface="Arial"/>
                <a:cs typeface="Arial"/>
              </a:rPr>
              <a:t>.</a:t>
            </a:r>
            <a:r>
              <a:rPr sz="750" spc="-125" dirty="0">
                <a:solidFill>
                  <a:srgbClr val="E45E80"/>
                </a:solidFill>
                <a:latin typeface="Arial"/>
                <a:cs typeface="Arial"/>
              </a:rPr>
              <a:t> </a:t>
            </a: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podautoscaler</a:t>
            </a:r>
            <a:r>
              <a:rPr sz="750" spc="114" dirty="0">
                <a:solidFill>
                  <a:srgbClr val="E45E80"/>
                </a:solidFill>
                <a:latin typeface="Arial"/>
                <a:cs typeface="Arial"/>
              </a:rPr>
              <a:t>.</a:t>
            </a:r>
            <a:r>
              <a:rPr sz="750" spc="-100" dirty="0">
                <a:solidFill>
                  <a:srgbClr val="E45E80"/>
                </a:solidFill>
                <a:latin typeface="Arial"/>
                <a:cs typeface="Arial"/>
              </a:rPr>
              <a:t> </a:t>
            </a:r>
            <a:r>
              <a:rPr sz="750" spc="105" dirty="0">
                <a:solidFill>
                  <a:srgbClr val="DF3D64"/>
                </a:solidFill>
                <a:latin typeface="Arial"/>
                <a:cs typeface="Arial"/>
              </a:rPr>
              <a:t>kubernetes.</a:t>
            </a:r>
            <a:r>
              <a:rPr sz="750" spc="-45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180" dirty="0">
                <a:solidFill>
                  <a:srgbClr val="DF3D64"/>
                </a:solidFill>
                <a:latin typeface="Arial"/>
                <a:cs typeface="Arial"/>
              </a:rPr>
              <a:t>io</a:t>
            </a:r>
            <a:r>
              <a:rPr sz="750" spc="180" dirty="0">
                <a:solidFill>
                  <a:srgbClr val="6E6E6E"/>
                </a:solidFill>
                <a:latin typeface="Arial"/>
                <a:cs typeface="Arial"/>
              </a:rPr>
              <a:t>:</a:t>
            </a:r>
            <a:r>
              <a:rPr sz="750" spc="155" dirty="0">
                <a:solidFill>
                  <a:srgbClr val="6E6E6E"/>
                </a:solidFill>
                <a:latin typeface="Arial"/>
                <a:cs typeface="Arial"/>
              </a:rPr>
              <a:t>  </a:t>
            </a:r>
            <a:r>
              <a:rPr sz="750" spc="170" dirty="0">
                <a:solidFill>
                  <a:srgbClr val="DF3D64"/>
                </a:solidFill>
                <a:latin typeface="Arial"/>
                <a:cs typeface="Arial"/>
              </a:rPr>
              <a:t>'{</a:t>
            </a:r>
            <a:r>
              <a:rPr sz="750" spc="170" dirty="0">
                <a:solidFill>
                  <a:srgbClr val="E67B95"/>
                </a:solidFill>
                <a:latin typeface="Arial"/>
                <a:cs typeface="Arial"/>
              </a:rPr>
              <a:t>"</a:t>
            </a:r>
            <a:r>
              <a:rPr sz="750" spc="-55" dirty="0">
                <a:solidFill>
                  <a:srgbClr val="E67B95"/>
                </a:solidFill>
                <a:latin typeface="Arial"/>
                <a:cs typeface="Arial"/>
              </a:rPr>
              <a:t> </a:t>
            </a:r>
            <a:r>
              <a:rPr sz="750" spc="130" dirty="0">
                <a:solidFill>
                  <a:srgbClr val="DF3D64"/>
                </a:solidFill>
                <a:latin typeface="Arial"/>
                <a:cs typeface="Arial"/>
              </a:rPr>
              <a:t>i</a:t>
            </a:r>
            <a:r>
              <a:rPr sz="750" spc="-5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85" dirty="0">
                <a:solidFill>
                  <a:srgbClr val="DF3D64"/>
                </a:solidFill>
                <a:latin typeface="Arial"/>
                <a:cs typeface="Arial"/>
              </a:rPr>
              <a:t>terns"</a:t>
            </a:r>
            <a:r>
              <a:rPr sz="750" spc="85" dirty="0">
                <a:solidFill>
                  <a:srgbClr val="E45E80"/>
                </a:solidFill>
                <a:latin typeface="Arial"/>
                <a:cs typeface="Arial"/>
              </a:rPr>
              <a:t>:</a:t>
            </a:r>
            <a:r>
              <a:rPr sz="750" spc="-25" dirty="0">
                <a:solidFill>
                  <a:srgbClr val="E45E80"/>
                </a:solidFill>
                <a:latin typeface="Arial"/>
                <a:cs typeface="Arial"/>
              </a:rPr>
              <a:t> </a:t>
            </a:r>
            <a:r>
              <a:rPr sz="750" spc="50" dirty="0">
                <a:solidFill>
                  <a:srgbClr val="DF3D64"/>
                </a:solidFill>
                <a:latin typeface="Arial"/>
                <a:cs typeface="Arial"/>
              </a:rPr>
              <a:t>[</a:t>
            </a:r>
            <a:r>
              <a:rPr sz="750" spc="20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90" dirty="0">
                <a:solidFill>
                  <a:srgbClr val="DF3D64"/>
                </a:solidFill>
                <a:latin typeface="Arial"/>
                <a:cs typeface="Arial"/>
              </a:rPr>
              <a:t>{</a:t>
            </a:r>
            <a:r>
              <a:rPr sz="750" spc="90" dirty="0">
                <a:solidFill>
                  <a:srgbClr val="E67B95"/>
                </a:solidFill>
                <a:latin typeface="Arial"/>
                <a:cs typeface="Arial"/>
              </a:rPr>
              <a:t>•</a:t>
            </a:r>
            <a:r>
              <a:rPr sz="750" spc="90" dirty="0">
                <a:solidFill>
                  <a:srgbClr val="DF3D64"/>
                </a:solidFill>
                <a:latin typeface="Arial"/>
                <a:cs typeface="Arial"/>
              </a:rPr>
              <a:t>name</a:t>
            </a:r>
            <a:r>
              <a:rPr sz="750" spc="90" dirty="0">
                <a:solidFill>
                  <a:srgbClr val="E67B95"/>
                </a:solidFill>
                <a:latin typeface="Arial"/>
                <a:cs typeface="Arial"/>
              </a:rPr>
              <a:t>"</a:t>
            </a:r>
            <a:r>
              <a:rPr sz="750" spc="90" dirty="0">
                <a:solidFill>
                  <a:srgbClr val="E45E80"/>
                </a:solidFill>
                <a:latin typeface="Arial"/>
                <a:cs typeface="Arial"/>
              </a:rPr>
              <a:t>:</a:t>
            </a:r>
            <a:r>
              <a:rPr sz="750" spc="-30" dirty="0">
                <a:solidFill>
                  <a:srgbClr val="E45E80"/>
                </a:solidFill>
                <a:latin typeface="Arial"/>
                <a:cs typeface="Arial"/>
              </a:rPr>
              <a:t> </a:t>
            </a:r>
            <a:r>
              <a:rPr sz="750" spc="114" dirty="0">
                <a:solidFill>
                  <a:srgbClr val="E67B95"/>
                </a:solidFill>
                <a:latin typeface="Arial"/>
                <a:cs typeface="Arial"/>
              </a:rPr>
              <a:t>"</a:t>
            </a: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qps</a:t>
            </a:r>
            <a:r>
              <a:rPr sz="750" spc="114" dirty="0">
                <a:solidFill>
                  <a:srgbClr val="E45E80"/>
                </a:solidFill>
                <a:latin typeface="Arial"/>
                <a:cs typeface="Arial"/>
              </a:rPr>
              <a:t>"</a:t>
            </a: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,</a:t>
            </a:r>
            <a:r>
              <a:rPr sz="750" spc="155" dirty="0">
                <a:solidFill>
                  <a:srgbClr val="DF3D64"/>
                </a:solidFill>
                <a:latin typeface="Arial"/>
                <a:cs typeface="Arial"/>
              </a:rPr>
              <a:t>  </a:t>
            </a:r>
            <a:r>
              <a:rPr sz="750" spc="114" dirty="0">
                <a:solidFill>
                  <a:srgbClr val="E45E80"/>
                </a:solidFill>
                <a:latin typeface="Arial"/>
                <a:cs typeface="Arial"/>
              </a:rPr>
              <a:t>"</a:t>
            </a:r>
            <a:r>
              <a:rPr sz="750" spc="114" dirty="0">
                <a:solidFill>
                  <a:srgbClr val="DF3D64"/>
                </a:solidFill>
                <a:latin typeface="Arial"/>
                <a:cs typeface="Arial"/>
              </a:rPr>
              <a:t>value</a:t>
            </a:r>
            <a:r>
              <a:rPr sz="750" spc="114" dirty="0">
                <a:solidFill>
                  <a:srgbClr val="E67B95"/>
                </a:solidFill>
                <a:latin typeface="Arial"/>
                <a:cs typeface="Arial"/>
              </a:rPr>
              <a:t>"</a:t>
            </a:r>
            <a:r>
              <a:rPr sz="750" spc="55" dirty="0">
                <a:solidFill>
                  <a:srgbClr val="E67B95"/>
                </a:solidFill>
                <a:latin typeface="Arial"/>
                <a:cs typeface="Arial"/>
              </a:rPr>
              <a:t> </a:t>
            </a:r>
            <a:r>
              <a:rPr sz="750" spc="65" dirty="0">
                <a:solidFill>
                  <a:srgbClr val="DF3D64"/>
                </a:solidFill>
                <a:latin typeface="Arial"/>
                <a:cs typeface="Arial"/>
              </a:rPr>
              <a:t>:</a:t>
            </a:r>
            <a:r>
              <a:rPr sz="750" spc="470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110" dirty="0">
                <a:solidFill>
                  <a:srgbClr val="E45E80"/>
                </a:solidFill>
                <a:latin typeface="Arial"/>
                <a:cs typeface="Arial"/>
              </a:rPr>
              <a:t>"</a:t>
            </a:r>
            <a:r>
              <a:rPr sz="750" spc="110" dirty="0">
                <a:solidFill>
                  <a:srgbClr val="DF3D64"/>
                </a:solidFill>
                <a:latin typeface="Arial"/>
                <a:cs typeface="Arial"/>
              </a:rPr>
              <a:t>10"}</a:t>
            </a:r>
            <a:r>
              <a:rPr sz="750" spc="-10" dirty="0">
                <a:solidFill>
                  <a:srgbClr val="DF3D64"/>
                </a:solidFill>
                <a:latin typeface="Arial"/>
                <a:cs typeface="Arial"/>
              </a:rPr>
              <a:t> </a:t>
            </a:r>
            <a:r>
              <a:rPr sz="750" spc="35" dirty="0">
                <a:solidFill>
                  <a:srgbClr val="DF3D64"/>
                </a:solidFill>
                <a:latin typeface="Arial"/>
                <a:cs typeface="Arial"/>
              </a:rPr>
              <a:t>I}'</a:t>
            </a:r>
            <a:endParaRPr sz="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4253" y="3915664"/>
            <a:ext cx="585996" cy="6078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97665" y="4086705"/>
            <a:ext cx="341831" cy="5283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01256" y="3744623"/>
            <a:ext cx="0" cy="464820"/>
          </a:xfrm>
          <a:custGeom>
            <a:avLst/>
            <a:gdLst/>
            <a:ahLst/>
            <a:cxnLst/>
            <a:rect l="l" t="t" r="r" b="b"/>
            <a:pathLst>
              <a:path h="464820">
                <a:moveTo>
                  <a:pt x="0" y="464256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204" y="1459993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515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985" y="189396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488690"/>
                </a:moveTo>
                <a:lnTo>
                  <a:pt x="0" y="0"/>
                </a:lnTo>
              </a:path>
            </a:pathLst>
          </a:custGeom>
          <a:ln w="122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818" y="3793492"/>
            <a:ext cx="0" cy="574675"/>
          </a:xfrm>
          <a:custGeom>
            <a:avLst/>
            <a:gdLst/>
            <a:ahLst/>
            <a:cxnLst/>
            <a:rect l="l" t="t" r="r" b="b"/>
            <a:pathLst>
              <a:path h="574675">
                <a:moveTo>
                  <a:pt x="0" y="574211"/>
                </a:moveTo>
                <a:lnTo>
                  <a:pt x="0" y="0"/>
                </a:lnTo>
              </a:path>
            </a:pathLst>
          </a:custGeom>
          <a:ln w="3357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067" y="323786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488690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3966" y="3854579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500908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16695" y="311569"/>
            <a:ext cx="0" cy="513715"/>
          </a:xfrm>
          <a:custGeom>
            <a:avLst/>
            <a:gdLst/>
            <a:ahLst/>
            <a:cxnLst/>
            <a:rect l="l" t="t" r="r" b="b"/>
            <a:pathLst>
              <a:path h="513715">
                <a:moveTo>
                  <a:pt x="0" y="513125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62476" y="1459993"/>
            <a:ext cx="0" cy="647700"/>
          </a:xfrm>
          <a:custGeom>
            <a:avLst/>
            <a:gdLst/>
            <a:ahLst/>
            <a:cxnLst/>
            <a:rect l="l" t="t" r="r" b="b"/>
            <a:pathLst>
              <a:path h="647700">
                <a:moveTo>
                  <a:pt x="0" y="647515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8724" y="1557731"/>
            <a:ext cx="0" cy="2065020"/>
          </a:xfrm>
          <a:custGeom>
            <a:avLst/>
            <a:gdLst/>
            <a:ahLst/>
            <a:cxnLst/>
            <a:rect l="l" t="t" r="r" b="b"/>
            <a:pathLst>
              <a:path h="2065020">
                <a:moveTo>
                  <a:pt x="0" y="2064719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59244" y="128310"/>
            <a:ext cx="0" cy="1002030"/>
          </a:xfrm>
          <a:custGeom>
            <a:avLst/>
            <a:gdLst/>
            <a:ahLst/>
            <a:cxnLst/>
            <a:rect l="l" t="t" r="r" b="b"/>
            <a:pathLst>
              <a:path h="1002030">
                <a:moveTo>
                  <a:pt x="0" y="1001816"/>
                </a:moveTo>
                <a:lnTo>
                  <a:pt x="0" y="0"/>
                </a:lnTo>
              </a:path>
            </a:pathLst>
          </a:custGeom>
          <a:ln w="152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14899" y="2290767"/>
            <a:ext cx="0" cy="586740"/>
          </a:xfrm>
          <a:custGeom>
            <a:avLst/>
            <a:gdLst/>
            <a:ahLst/>
            <a:cxnLst/>
            <a:rect l="l" t="t" r="r" b="b"/>
            <a:pathLst>
              <a:path h="586739">
                <a:moveTo>
                  <a:pt x="0" y="586429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81147" y="1802077"/>
            <a:ext cx="0" cy="452120"/>
          </a:xfrm>
          <a:custGeom>
            <a:avLst/>
            <a:gdLst/>
            <a:ahLst/>
            <a:cxnLst/>
            <a:rect l="l" t="t" r="r" b="b"/>
            <a:pathLst>
              <a:path h="452119">
                <a:moveTo>
                  <a:pt x="0" y="45203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58704" y="128310"/>
            <a:ext cx="0" cy="1002030"/>
          </a:xfrm>
          <a:custGeom>
            <a:avLst/>
            <a:gdLst/>
            <a:ahLst/>
            <a:cxnLst/>
            <a:rect l="l" t="t" r="r" b="b"/>
            <a:pathLst>
              <a:path h="1002030">
                <a:moveTo>
                  <a:pt x="0" y="1001816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6173" y="1557731"/>
            <a:ext cx="0" cy="2065020"/>
          </a:xfrm>
          <a:custGeom>
            <a:avLst/>
            <a:gdLst/>
            <a:ahLst/>
            <a:cxnLst/>
            <a:rect l="l" t="t" r="r" b="b"/>
            <a:pathLst>
              <a:path h="2065020">
                <a:moveTo>
                  <a:pt x="0" y="2064719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4108" y="775825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598646"/>
                </a:moveTo>
                <a:lnTo>
                  <a:pt x="0" y="0"/>
                </a:lnTo>
              </a:path>
            </a:pathLst>
          </a:custGeom>
          <a:ln w="18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68039" y="3145977"/>
            <a:ext cx="0" cy="525780"/>
          </a:xfrm>
          <a:custGeom>
            <a:avLst/>
            <a:gdLst/>
            <a:ahLst/>
            <a:cxnLst/>
            <a:rect l="l" t="t" r="r" b="b"/>
            <a:pathLst>
              <a:path h="525779">
                <a:moveTo>
                  <a:pt x="0" y="525342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5328" y="775825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598646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69116" y="3145977"/>
            <a:ext cx="0" cy="525780"/>
          </a:xfrm>
          <a:custGeom>
            <a:avLst/>
            <a:gdLst/>
            <a:ahLst/>
            <a:cxnLst/>
            <a:rect l="l" t="t" r="r" b="b"/>
            <a:pathLst>
              <a:path h="525779">
                <a:moveTo>
                  <a:pt x="0" y="525342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69116" y="3769058"/>
            <a:ext cx="0" cy="745490"/>
          </a:xfrm>
          <a:custGeom>
            <a:avLst/>
            <a:gdLst/>
            <a:ahLst/>
            <a:cxnLst/>
            <a:rect l="l" t="t" r="r" b="b"/>
            <a:pathLst>
              <a:path h="745489">
                <a:moveTo>
                  <a:pt x="0" y="745253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3984" y="137473"/>
            <a:ext cx="2930525" cy="0"/>
          </a:xfrm>
          <a:custGeom>
            <a:avLst/>
            <a:gdLst/>
            <a:ahLst/>
            <a:cxnLst/>
            <a:rect l="l" t="t" r="r" b="b"/>
            <a:pathLst>
              <a:path w="2930525">
                <a:moveTo>
                  <a:pt x="0" y="0"/>
                </a:moveTo>
                <a:lnTo>
                  <a:pt x="2929980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4829" y="198559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10">
                <a:moveTo>
                  <a:pt x="0" y="0"/>
                </a:moveTo>
                <a:lnTo>
                  <a:pt x="1171992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9119" y="317678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57807" y="500937"/>
            <a:ext cx="1318895" cy="0"/>
          </a:xfrm>
          <a:custGeom>
            <a:avLst/>
            <a:gdLst/>
            <a:ahLst/>
            <a:cxnLst/>
            <a:rect l="l" t="t" r="r" b="b"/>
            <a:pathLst>
              <a:path w="1318895">
                <a:moveTo>
                  <a:pt x="0" y="0"/>
                </a:moveTo>
                <a:lnTo>
                  <a:pt x="1318491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9119" y="809423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57807" y="986573"/>
            <a:ext cx="1318895" cy="0"/>
          </a:xfrm>
          <a:custGeom>
            <a:avLst/>
            <a:gdLst/>
            <a:ahLst/>
            <a:cxnLst/>
            <a:rect l="l" t="t" r="r" b="b"/>
            <a:pathLst>
              <a:path w="1318895">
                <a:moveTo>
                  <a:pt x="0" y="0"/>
                </a:moveTo>
                <a:lnTo>
                  <a:pt x="1318491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43984" y="1108746"/>
            <a:ext cx="2930525" cy="0"/>
          </a:xfrm>
          <a:custGeom>
            <a:avLst/>
            <a:gdLst/>
            <a:ahLst/>
            <a:cxnLst/>
            <a:rect l="l" t="t" r="r" b="b"/>
            <a:pathLst>
              <a:path w="2930525">
                <a:moveTo>
                  <a:pt x="0" y="0"/>
                </a:moveTo>
                <a:lnTo>
                  <a:pt x="2929980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28004" y="1353092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40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996" y="1478319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40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19567" y="1576057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5">
                <a:moveTo>
                  <a:pt x="0" y="0"/>
                </a:moveTo>
                <a:lnTo>
                  <a:pt x="2991021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996" y="2083074"/>
            <a:ext cx="1391920" cy="0"/>
          </a:xfrm>
          <a:custGeom>
            <a:avLst/>
            <a:gdLst/>
            <a:ahLst/>
            <a:cxnLst/>
            <a:rect l="l" t="t" r="r" b="b"/>
            <a:pathLst>
              <a:path w="1391920">
                <a:moveTo>
                  <a:pt x="0" y="0"/>
                </a:moveTo>
                <a:lnTo>
                  <a:pt x="1391740" y="0"/>
                </a:lnTo>
              </a:path>
            </a:pathLst>
          </a:custGeom>
          <a:ln w="213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51524" y="2254116"/>
            <a:ext cx="671830" cy="0"/>
          </a:xfrm>
          <a:custGeom>
            <a:avLst/>
            <a:gdLst/>
            <a:ahLst/>
            <a:cxnLst/>
            <a:rect l="l" t="t" r="r" b="b"/>
            <a:pathLst>
              <a:path w="671830">
                <a:moveTo>
                  <a:pt x="0" y="0"/>
                </a:moveTo>
                <a:lnTo>
                  <a:pt x="671453" y="0"/>
                </a:lnTo>
              </a:path>
            </a:pathLst>
          </a:custGeom>
          <a:ln w="122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27108" y="2883305"/>
            <a:ext cx="695960" cy="0"/>
          </a:xfrm>
          <a:custGeom>
            <a:avLst/>
            <a:gdLst/>
            <a:ahLst/>
            <a:cxnLst/>
            <a:rect l="l" t="t" r="r" b="b"/>
            <a:pathLst>
              <a:path w="695960">
                <a:moveTo>
                  <a:pt x="0" y="0"/>
                </a:moveTo>
                <a:lnTo>
                  <a:pt x="695870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73964" y="3103216"/>
            <a:ext cx="671830" cy="0"/>
          </a:xfrm>
          <a:custGeom>
            <a:avLst/>
            <a:gdLst/>
            <a:ahLst/>
            <a:cxnLst/>
            <a:rect l="l" t="t" r="r" b="b"/>
            <a:pathLst>
              <a:path w="671829">
                <a:moveTo>
                  <a:pt x="0" y="0"/>
                </a:moveTo>
                <a:lnTo>
                  <a:pt x="671453" y="0"/>
                </a:lnTo>
              </a:path>
            </a:pathLst>
          </a:custGeom>
          <a:ln w="91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55831" y="3161248"/>
            <a:ext cx="1038225" cy="0"/>
          </a:xfrm>
          <a:custGeom>
            <a:avLst/>
            <a:gdLst/>
            <a:ahLst/>
            <a:cxnLst/>
            <a:rect l="l" t="t" r="r" b="b"/>
            <a:pathLst>
              <a:path w="1038225">
                <a:moveTo>
                  <a:pt x="0" y="0"/>
                </a:moveTo>
                <a:lnTo>
                  <a:pt x="1037701" y="0"/>
                </a:lnTo>
              </a:path>
            </a:pathLst>
          </a:custGeom>
          <a:ln w="213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19567" y="3610233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5">
                <a:moveTo>
                  <a:pt x="0" y="0"/>
                </a:moveTo>
                <a:lnTo>
                  <a:pt x="2991021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8204" y="3738515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0286" y="3860687"/>
            <a:ext cx="1172210" cy="0"/>
          </a:xfrm>
          <a:custGeom>
            <a:avLst/>
            <a:gdLst/>
            <a:ahLst/>
            <a:cxnLst/>
            <a:rect l="l" t="t" r="r" b="b"/>
            <a:pathLst>
              <a:path w="1172210">
                <a:moveTo>
                  <a:pt x="0" y="0"/>
                </a:moveTo>
                <a:lnTo>
                  <a:pt x="1171992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9567" y="4279129"/>
            <a:ext cx="2991485" cy="0"/>
          </a:xfrm>
          <a:custGeom>
            <a:avLst/>
            <a:gdLst/>
            <a:ahLst/>
            <a:cxnLst/>
            <a:rect l="l" t="t" r="r" b="b"/>
            <a:pathLst>
              <a:path w="2991485">
                <a:moveTo>
                  <a:pt x="0" y="0"/>
                </a:moveTo>
                <a:lnTo>
                  <a:pt x="2991021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0286" y="4352433"/>
            <a:ext cx="1160145" cy="0"/>
          </a:xfrm>
          <a:custGeom>
            <a:avLst/>
            <a:gdLst/>
            <a:ahLst/>
            <a:cxnLst/>
            <a:rect l="l" t="t" r="r" b="b"/>
            <a:pathLst>
              <a:path w="1160145">
                <a:moveTo>
                  <a:pt x="0" y="0"/>
                </a:moveTo>
                <a:lnTo>
                  <a:pt x="1159783" y="0"/>
                </a:lnTo>
              </a:path>
            </a:pathLst>
          </a:custGeom>
          <a:ln w="152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80247" y="4499040"/>
            <a:ext cx="1013460" cy="0"/>
          </a:xfrm>
          <a:custGeom>
            <a:avLst/>
            <a:gdLst/>
            <a:ahLst/>
            <a:cxnLst/>
            <a:rect l="l" t="t" r="r" b="b"/>
            <a:pathLst>
              <a:path w="1013459">
                <a:moveTo>
                  <a:pt x="0" y="0"/>
                </a:moveTo>
                <a:lnTo>
                  <a:pt x="1013284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92455" y="4590669"/>
            <a:ext cx="1001394" cy="0"/>
          </a:xfrm>
          <a:custGeom>
            <a:avLst/>
            <a:gdLst/>
            <a:ahLst/>
            <a:cxnLst/>
            <a:rect l="l" t="t" r="r" b="b"/>
            <a:pathLst>
              <a:path w="1001395">
                <a:moveTo>
                  <a:pt x="0" y="0"/>
                </a:moveTo>
                <a:lnTo>
                  <a:pt x="1001076" y="0"/>
                </a:lnTo>
              </a:path>
            </a:pathLst>
          </a:custGeom>
          <a:ln w="183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775223" y="413151"/>
            <a:ext cx="1134110" cy="3175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59740" marR="254635" indent="-188595">
              <a:lnSpc>
                <a:spcPct val="101299"/>
              </a:lnSpc>
              <a:spcBef>
                <a:spcPts val="85"/>
              </a:spcBef>
            </a:pPr>
            <a:r>
              <a:rPr sz="950" dirty="0">
                <a:solidFill>
                  <a:srgbClr val="131313"/>
                </a:solidFill>
                <a:latin typeface="Arial"/>
                <a:cs typeface="Arial"/>
              </a:rPr>
              <a:t>Short</a:t>
            </a:r>
            <a:r>
              <a:rPr sz="950" dirty="0">
                <a:solidFill>
                  <a:srgbClr val="3D3B41"/>
                </a:solidFill>
                <a:latin typeface="Arial"/>
                <a:cs typeface="Arial"/>
              </a:rPr>
              <a:t>-</a:t>
            </a:r>
            <a:r>
              <a:rPr sz="950" spc="-10" dirty="0">
                <a:solidFill>
                  <a:srgbClr val="3D3B41"/>
                </a:solidFill>
                <a:latin typeface="Arial"/>
                <a:cs typeface="Arial"/>
              </a:rPr>
              <a:t>lived </a:t>
            </a:r>
            <a:r>
              <a:rPr sz="950" spc="-20" dirty="0">
                <a:solidFill>
                  <a:srgbClr val="3D3B41"/>
                </a:solidFill>
                <a:latin typeface="Arial"/>
                <a:cs typeface="Arial"/>
              </a:rPr>
              <a:t>jo</a:t>
            </a:r>
            <a:r>
              <a:rPr sz="950" spc="-20" dirty="0">
                <a:solidFill>
                  <a:srgbClr val="131313"/>
                </a:solidFill>
                <a:latin typeface="Arial"/>
                <a:cs typeface="Arial"/>
              </a:rPr>
              <a:t>bs</a:t>
            </a:r>
            <a:endParaRPr sz="9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2510" y="975401"/>
            <a:ext cx="651510" cy="2946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71450" marR="5080" indent="-159385">
              <a:lnSpc>
                <a:spcPts val="1030"/>
              </a:lnSpc>
              <a:spcBef>
                <a:spcPts val="175"/>
              </a:spcBef>
            </a:pPr>
            <a:r>
              <a:rPr sz="900" spc="-10" dirty="0">
                <a:solidFill>
                  <a:srgbClr val="282828"/>
                </a:solidFill>
                <a:latin typeface="Arial"/>
                <a:cs typeface="Arial"/>
              </a:rPr>
              <a:t>p</a:t>
            </a:r>
            <a:r>
              <a:rPr sz="900" spc="-10" dirty="0">
                <a:solidFill>
                  <a:srgbClr val="4B425E"/>
                </a:solidFill>
                <a:latin typeface="Arial"/>
                <a:cs typeface="Arial"/>
              </a:rPr>
              <a:t>u</a:t>
            </a:r>
            <a:r>
              <a:rPr sz="900" spc="-10" dirty="0">
                <a:solidFill>
                  <a:srgbClr val="3D3B41"/>
                </a:solidFill>
                <a:latin typeface="Arial"/>
                <a:cs typeface="Arial"/>
              </a:rPr>
              <a:t>shmetrics </a:t>
            </a:r>
            <a:r>
              <a:rPr sz="900" dirty="0">
                <a:solidFill>
                  <a:srgbClr val="3D3B41"/>
                </a:solidFill>
                <a:latin typeface="Arial"/>
                <a:cs typeface="Arial"/>
              </a:rPr>
              <a:t>at</a:t>
            </a:r>
            <a:r>
              <a:rPr sz="900" spc="-75" dirty="0">
                <a:solidFill>
                  <a:srgbClr val="3D3B41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282828"/>
                </a:solidFill>
                <a:latin typeface="Arial"/>
                <a:cs typeface="Arial"/>
              </a:rPr>
              <a:t>ex</a:t>
            </a:r>
            <a:r>
              <a:rPr sz="900" spc="-20" dirty="0">
                <a:solidFill>
                  <a:srgbClr val="525252"/>
                </a:solidFill>
                <a:latin typeface="Arial"/>
                <a:cs typeface="Arial"/>
              </a:rPr>
              <a:t>it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50806" y="500937"/>
            <a:ext cx="1294130" cy="485775"/>
          </a:xfrm>
          <a:prstGeom prst="rect">
            <a:avLst/>
          </a:prstGeom>
          <a:ln w="18312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3975">
              <a:lnSpc>
                <a:spcPct val="100000"/>
              </a:lnSpc>
              <a:spcBef>
                <a:spcPts val="580"/>
              </a:spcBef>
              <a:tabLst>
                <a:tab pos="356235" algn="l"/>
              </a:tabLst>
            </a:pPr>
            <a:r>
              <a:rPr sz="1800" b="1" spc="20" dirty="0">
                <a:solidFill>
                  <a:srgbClr val="3A72E6"/>
                </a:solidFill>
                <a:latin typeface="Arial"/>
                <a:cs typeface="Arial"/>
              </a:rPr>
              <a:t>0</a:t>
            </a:r>
            <a:r>
              <a:rPr sz="1800" b="1" dirty="0">
                <a:solidFill>
                  <a:srgbClr val="3A72E6"/>
                </a:solidFill>
                <a:latin typeface="Arial"/>
                <a:cs typeface="Arial"/>
              </a:rPr>
              <a:t>	</a:t>
            </a:r>
            <a:r>
              <a:rPr sz="1150" b="1" spc="-10" dirty="0">
                <a:solidFill>
                  <a:srgbClr val="131313"/>
                </a:solidFill>
                <a:latin typeface="Arial"/>
                <a:cs typeface="Arial"/>
              </a:rPr>
              <a:t>kubernetes</a:t>
            </a:r>
            <a:endParaRPr sz="11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366874" y="212840"/>
            <a:ext cx="2882900" cy="64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74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131313"/>
                </a:solidFill>
                <a:latin typeface="Arial"/>
                <a:cs typeface="Arial"/>
              </a:rPr>
              <a:t>Service</a:t>
            </a:r>
            <a:r>
              <a:rPr sz="1300" spc="-9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131313"/>
                </a:solidFill>
                <a:latin typeface="Arial"/>
                <a:cs typeface="Arial"/>
              </a:rPr>
              <a:t>discovery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300">
              <a:latin typeface="Arial"/>
              <a:cs typeface="Arial"/>
            </a:endParaRPr>
          </a:p>
          <a:p>
            <a:pPr marL="1793239">
              <a:lnSpc>
                <a:spcPct val="100000"/>
              </a:lnSpc>
            </a:pPr>
            <a:r>
              <a:rPr sz="1300" b="1" dirty="0">
                <a:solidFill>
                  <a:srgbClr val="131313"/>
                </a:solidFill>
                <a:latin typeface="Courier New"/>
                <a:cs typeface="Courier New"/>
              </a:rPr>
              <a:t>file</a:t>
            </a:r>
            <a:r>
              <a:rPr sz="1300" b="1" spc="155" dirty="0">
                <a:solidFill>
                  <a:srgbClr val="131313"/>
                </a:solidFill>
                <a:latin typeface="Courier New"/>
                <a:cs typeface="Courier New"/>
              </a:rPr>
              <a:t> </a:t>
            </a:r>
            <a:r>
              <a:rPr sz="1300" b="1" spc="-25" dirty="0">
                <a:solidFill>
                  <a:srgbClr val="131313"/>
                </a:solidFill>
                <a:latin typeface="Courier New"/>
                <a:cs typeface="Courier New"/>
              </a:rPr>
              <a:t>sd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07360" y="1672802"/>
            <a:ext cx="134620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D66444"/>
                </a:solidFill>
                <a:latin typeface="Arial"/>
                <a:cs typeface="Arial"/>
              </a:rPr>
              <a:t>Pushgateway</a:t>
            </a:r>
            <a:endParaRPr sz="13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56711" y="1213637"/>
            <a:ext cx="447040" cy="2914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60325" marR="5080" indent="-48260">
              <a:lnSpc>
                <a:spcPts val="1010"/>
              </a:lnSpc>
              <a:spcBef>
                <a:spcPts val="190"/>
              </a:spcBef>
            </a:pPr>
            <a:r>
              <a:rPr sz="900" spc="-35" dirty="0">
                <a:solidFill>
                  <a:srgbClr val="3D3B41"/>
                </a:solidFill>
                <a:latin typeface="Arial"/>
                <a:cs typeface="Arial"/>
              </a:rPr>
              <a:t>:discover </a:t>
            </a:r>
            <a:r>
              <a:rPr sz="900" spc="-10" dirty="0">
                <a:solidFill>
                  <a:srgbClr val="282828"/>
                </a:solidFill>
                <a:latin typeface="Arial"/>
                <a:cs typeface="Arial"/>
              </a:rPr>
              <a:t>targets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71921" y="1733380"/>
            <a:ext cx="16802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D66444"/>
                </a:solidFill>
                <a:latin typeface="Arial"/>
                <a:cs typeface="Arial"/>
              </a:rPr>
              <a:t>Prometheus</a:t>
            </a:r>
            <a:r>
              <a:rPr sz="1400" b="1" spc="254" dirty="0">
                <a:solidFill>
                  <a:srgbClr val="D66444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D66444"/>
                </a:solidFill>
                <a:latin typeface="Arial"/>
                <a:cs typeface="Arial"/>
              </a:rPr>
              <a:t>server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01212" y="2439946"/>
            <a:ext cx="802005" cy="329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>
              <a:lnSpc>
                <a:spcPts val="1225"/>
              </a:lnSpc>
              <a:spcBef>
                <a:spcPts val="100"/>
              </a:spcBef>
            </a:pPr>
            <a:r>
              <a:rPr sz="1200" b="1" dirty="0">
                <a:solidFill>
                  <a:srgbClr val="131313"/>
                </a:solidFill>
                <a:latin typeface="Arial"/>
                <a:cs typeface="Arial"/>
              </a:rPr>
              <a:t>pull</a:t>
            </a:r>
            <a:r>
              <a:rPr sz="1200" b="1" spc="470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1200" spc="-130" dirty="0">
                <a:solidFill>
                  <a:srgbClr val="3D3B41"/>
                </a:solidFill>
                <a:latin typeface="Arial"/>
                <a:cs typeface="Arial"/>
              </a:rPr>
              <a:t>-------</a:t>
            </a:r>
            <a:r>
              <a:rPr sz="1200" spc="-65" dirty="0">
                <a:solidFill>
                  <a:srgbClr val="3D3B41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165"/>
              </a:lnSpc>
            </a:pPr>
            <a:r>
              <a:rPr sz="1150" b="1" spc="-10" dirty="0">
                <a:solidFill>
                  <a:srgbClr val="131313"/>
                </a:solidFill>
                <a:latin typeface="Arial"/>
                <a:cs typeface="Arial"/>
              </a:rPr>
              <a:t>metrics</a:t>
            </a:r>
            <a:endParaRPr sz="11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342306" y="2439946"/>
            <a:ext cx="2588895" cy="122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25"/>
              </a:lnSpc>
              <a:spcBef>
                <a:spcPts val="100"/>
              </a:spcBef>
              <a:tabLst>
                <a:tab pos="299720" algn="l"/>
                <a:tab pos="1889760" algn="l"/>
              </a:tabLst>
            </a:pPr>
            <a:r>
              <a:rPr sz="1200" spc="-130" dirty="0">
                <a:solidFill>
                  <a:srgbClr val="525252"/>
                </a:solidFill>
                <a:latin typeface="Arial"/>
                <a:cs typeface="Arial"/>
              </a:rPr>
              <a:t>---</a:t>
            </a:r>
            <a:r>
              <a:rPr sz="1200" spc="-210" dirty="0">
                <a:solidFill>
                  <a:srgbClr val="525252"/>
                </a:solidFill>
                <a:latin typeface="Arial"/>
                <a:cs typeface="Arial"/>
              </a:rPr>
              <a:t>-</a:t>
            </a:r>
            <a:r>
              <a:rPr sz="650" i="1" spc="-50" dirty="0">
                <a:solidFill>
                  <a:srgbClr val="9C9C9C"/>
                </a:solidFill>
                <a:latin typeface="Times New Roman"/>
                <a:cs typeface="Times New Roman"/>
              </a:rPr>
              <a:t>r</a:t>
            </a:r>
            <a:r>
              <a:rPr sz="650" i="1" dirty="0">
                <a:solidFill>
                  <a:srgbClr val="9C9C9C"/>
                </a:solidFill>
                <a:latin typeface="Times New Roman"/>
                <a:cs typeface="Times New Roman"/>
              </a:rPr>
              <a:t>	</a:t>
            </a:r>
            <a:r>
              <a:rPr sz="950" dirty="0">
                <a:solidFill>
                  <a:srgbClr val="282828"/>
                </a:solidFill>
                <a:latin typeface="Arial"/>
                <a:cs typeface="Arial"/>
              </a:rPr>
              <a:t>Retrieval</a:t>
            </a:r>
            <a:r>
              <a:rPr sz="950" spc="240" dirty="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9C9C9C"/>
                </a:solidFill>
                <a:latin typeface="Arial"/>
                <a:cs typeface="Arial"/>
              </a:rPr>
              <a:t>'I</a:t>
            </a:r>
            <a:r>
              <a:rPr sz="500" spc="400" dirty="0">
                <a:solidFill>
                  <a:srgbClr val="9C9C9C"/>
                </a:solidFill>
                <a:latin typeface="Arial"/>
                <a:cs typeface="Arial"/>
              </a:rPr>
              <a:t> </a:t>
            </a:r>
            <a:r>
              <a:rPr sz="950" spc="150" dirty="0">
                <a:solidFill>
                  <a:srgbClr val="525252"/>
                </a:solidFill>
                <a:latin typeface="Arial"/>
                <a:cs typeface="Arial"/>
              </a:rPr>
              <a:t>---</a:t>
            </a:r>
            <a:r>
              <a:rPr sz="950" spc="290" dirty="0">
                <a:solidFill>
                  <a:srgbClr val="878787"/>
                </a:solidFill>
                <a:latin typeface="Arial"/>
                <a:cs typeface="Arial"/>
              </a:rPr>
              <a:t>G</a:t>
            </a:r>
            <a:r>
              <a:rPr sz="950" spc="290" dirty="0">
                <a:solidFill>
                  <a:srgbClr val="131313"/>
                </a:solidFill>
                <a:latin typeface="Arial"/>
                <a:cs typeface="Arial"/>
              </a:rPr>
              <a:t>SDB</a:t>
            </a:r>
            <a:r>
              <a:rPr sz="950" dirty="0">
                <a:solidFill>
                  <a:srgbClr val="131313"/>
                </a:solidFill>
                <a:latin typeface="Arial"/>
                <a:cs typeface="Arial"/>
              </a:rPr>
              <a:t>	</a:t>
            </a:r>
            <a:r>
              <a:rPr sz="1050" spc="140" dirty="0">
                <a:solidFill>
                  <a:srgbClr val="696969"/>
                </a:solidFill>
                <a:latin typeface="Arial"/>
                <a:cs typeface="Arial"/>
              </a:rPr>
              <a:t>-</a:t>
            </a:r>
            <a:r>
              <a:rPr sz="1050" spc="220" dirty="0">
                <a:solidFill>
                  <a:srgbClr val="696969"/>
                </a:solidFill>
                <a:latin typeface="Arial"/>
                <a:cs typeface="Arial"/>
              </a:rPr>
              <a:t>··</a:t>
            </a:r>
            <a:r>
              <a:rPr sz="1050" spc="220" dirty="0">
                <a:solidFill>
                  <a:srgbClr val="878787"/>
                </a:solidFill>
                <a:latin typeface="Arial"/>
                <a:cs typeface="Arial"/>
              </a:rPr>
              <a:t>G</a:t>
            </a:r>
            <a:r>
              <a:rPr sz="1050" spc="220" dirty="0">
                <a:solidFill>
                  <a:srgbClr val="282828"/>
                </a:solidFill>
                <a:latin typeface="Arial"/>
                <a:cs typeface="Arial"/>
              </a:rPr>
              <a:t>TTP</a:t>
            </a:r>
            <a:endParaRPr sz="1050">
              <a:latin typeface="Arial"/>
              <a:cs typeface="Arial"/>
            </a:endParaRPr>
          </a:p>
          <a:p>
            <a:pPr marL="2219325">
              <a:lnSpc>
                <a:spcPts val="1025"/>
              </a:lnSpc>
            </a:pPr>
            <a:r>
              <a:rPr sz="950" spc="-10" dirty="0">
                <a:solidFill>
                  <a:srgbClr val="282828"/>
                </a:solidFill>
                <a:latin typeface="Arial"/>
                <a:cs typeface="Arial"/>
              </a:rPr>
              <a:t>server</a:t>
            </a:r>
            <a:endParaRPr sz="950">
              <a:latin typeface="Arial"/>
              <a:cs typeface="Arial"/>
            </a:endParaRPr>
          </a:p>
          <a:p>
            <a:pPr marL="855344">
              <a:lnSpc>
                <a:spcPct val="100000"/>
              </a:lnSpc>
              <a:spcBef>
                <a:spcPts val="495"/>
              </a:spcBef>
            </a:pPr>
            <a:r>
              <a:rPr sz="400" b="1" i="1" spc="-25" dirty="0">
                <a:solidFill>
                  <a:srgbClr val="9C9C9C"/>
                </a:solidFill>
                <a:latin typeface="Arial"/>
                <a:cs typeface="Arial"/>
              </a:rPr>
              <a:t>,J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400">
              <a:latin typeface="Arial"/>
              <a:cs typeface="Arial"/>
            </a:endParaRPr>
          </a:p>
          <a:p>
            <a:pPr marL="2165985">
              <a:lnSpc>
                <a:spcPct val="100000"/>
              </a:lnSpc>
              <a:spcBef>
                <a:spcPts val="5"/>
              </a:spcBef>
            </a:pPr>
            <a:r>
              <a:rPr sz="4350" b="1" spc="-50" dirty="0">
                <a:solidFill>
                  <a:srgbClr val="E6542F"/>
                </a:solidFill>
                <a:latin typeface="Arial"/>
                <a:cs typeface="Arial"/>
              </a:rPr>
              <a:t>0</a:t>
            </a:r>
            <a:endParaRPr sz="43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99684" y="206731"/>
            <a:ext cx="1452880" cy="63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272415" algn="ctr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131313"/>
                </a:solidFill>
                <a:latin typeface="Arial"/>
                <a:cs typeface="Arial"/>
              </a:rPr>
              <a:t>Prometheus alerting</a:t>
            </a:r>
            <a:endParaRPr sz="1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1350" spc="459" dirty="0">
                <a:solidFill>
                  <a:srgbClr val="D66444"/>
                </a:solidFill>
                <a:latin typeface="Arial"/>
                <a:cs typeface="Arial"/>
              </a:rPr>
              <a:t>...-</a:t>
            </a:r>
            <a:r>
              <a:rPr sz="1350" spc="525" dirty="0">
                <a:solidFill>
                  <a:srgbClr val="D66444"/>
                </a:solidFill>
                <a:latin typeface="Arial"/>
                <a:cs typeface="Arial"/>
              </a:rPr>
              <a:t>-------</a:t>
            </a:r>
            <a:r>
              <a:rPr sz="1350" spc="475" dirty="0">
                <a:solidFill>
                  <a:srgbClr val="D66444"/>
                </a:solidFill>
                <a:latin typeface="Arial"/>
                <a:cs typeface="Arial"/>
              </a:rPr>
              <a:t>-</a:t>
            </a:r>
            <a:endParaRPr sz="13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095365" y="398135"/>
            <a:ext cx="167132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870" algn="l"/>
              </a:tabLst>
            </a:pPr>
            <a:r>
              <a:rPr sz="1500" u="sng" dirty="0">
                <a:solidFill>
                  <a:srgbClr val="9C9C9C"/>
                </a:solidFill>
                <a:uFill>
                  <a:solidFill>
                    <a:srgbClr val="868686"/>
                  </a:solidFill>
                </a:uFill>
                <a:latin typeface="Arial"/>
                <a:cs typeface="Arial"/>
              </a:rPr>
              <a:t>	</a:t>
            </a:r>
            <a:r>
              <a:rPr sz="1500" u="none" spc="-114" dirty="0">
                <a:solidFill>
                  <a:srgbClr val="9C9C9C"/>
                </a:solidFill>
                <a:latin typeface="Arial"/>
                <a:cs typeface="Arial"/>
              </a:rPr>
              <a:t>..</a:t>
            </a:r>
            <a:r>
              <a:rPr sz="1500" u="heavy" spc="-114" dirty="0">
                <a:solidFill>
                  <a:srgbClr val="9C9C9C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-</a:t>
            </a:r>
            <a:r>
              <a:rPr sz="1500" u="heavy" spc="-110" dirty="0">
                <a:solidFill>
                  <a:srgbClr val="9C9C9C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-</a:t>
            </a:r>
            <a:r>
              <a:rPr sz="1500" u="heavy" dirty="0">
                <a:solidFill>
                  <a:srgbClr val="9C9C9C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{</a:t>
            </a:r>
            <a:r>
              <a:rPr sz="1500" u="heavy" spc="445" dirty="0">
                <a:solidFill>
                  <a:srgbClr val="9C9C9C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 </a:t>
            </a:r>
            <a:r>
              <a:rPr sz="1500" u="heavy" spc="75" dirty="0">
                <a:solidFill>
                  <a:srgbClr val="2AC154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pagerduty</a:t>
            </a:r>
            <a:r>
              <a:rPr sz="1500" u="heavy" spc="175" dirty="0">
                <a:solidFill>
                  <a:srgbClr val="2AC154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 </a:t>
            </a:r>
            <a:r>
              <a:rPr sz="1500" u="heavy" spc="-50" dirty="0">
                <a:solidFill>
                  <a:srgbClr val="9C9C9C"/>
                </a:solidFill>
                <a:uFill>
                  <a:solidFill>
                    <a:srgbClr val="9C9C9C"/>
                  </a:solidFill>
                </a:uFill>
                <a:latin typeface="Arial"/>
                <a:cs typeface="Arial"/>
              </a:rPr>
              <a:t>]</a:t>
            </a:r>
            <a:endParaRPr sz="1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643264" y="942820"/>
            <a:ext cx="134175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D66444"/>
                </a:solidFill>
                <a:latin typeface="Arial"/>
                <a:cs typeface="Arial"/>
              </a:rPr>
              <a:t>Alertmanager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279009" y="1291777"/>
            <a:ext cx="787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0" dirty="0">
                <a:solidFill>
                  <a:srgbClr val="282828"/>
                </a:solidFill>
                <a:latin typeface="Arial"/>
                <a:cs typeface="Arial"/>
              </a:rPr>
              <a:t>•</a:t>
            </a:r>
            <a:endParaRPr sz="115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667451" y="1130126"/>
            <a:ext cx="43180" cy="0"/>
          </a:xfrm>
          <a:custGeom>
            <a:avLst/>
            <a:gdLst/>
            <a:ahLst/>
            <a:cxnLst/>
            <a:rect l="l" t="t" r="r" b="b"/>
            <a:pathLst>
              <a:path w="43179">
                <a:moveTo>
                  <a:pt x="0" y="0"/>
                </a:moveTo>
                <a:lnTo>
                  <a:pt x="42728" y="0"/>
                </a:lnTo>
              </a:path>
            </a:pathLst>
          </a:custGeom>
          <a:ln w="12726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018759" y="1002889"/>
            <a:ext cx="7924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79145" algn="l"/>
              </a:tabLst>
            </a:pPr>
            <a:r>
              <a:rPr sz="900" u="heavy" dirty="0">
                <a:solidFill>
                  <a:srgbClr val="878787"/>
                </a:solidFill>
                <a:uFill>
                  <a:solidFill>
                    <a:srgbClr val="878787"/>
                  </a:solidFill>
                </a:uFill>
                <a:latin typeface="Arial"/>
                <a:cs typeface="Arial"/>
              </a:rPr>
              <a:t>------------</a:t>
            </a:r>
            <a:r>
              <a:rPr sz="900" u="sng" dirty="0">
                <a:solidFill>
                  <a:srgbClr val="878787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-</a:t>
            </a:r>
            <a:r>
              <a:rPr sz="900" u="sng" spc="-50" dirty="0">
                <a:solidFill>
                  <a:srgbClr val="878787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{</a:t>
            </a:r>
            <a:r>
              <a:rPr sz="900" u="sng" dirty="0">
                <a:solidFill>
                  <a:srgbClr val="878787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	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946675" y="1002889"/>
            <a:ext cx="4051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95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900" spc="-95" dirty="0">
                <a:solidFill>
                  <a:srgbClr val="9C9C9C"/>
                </a:solidFill>
                <a:latin typeface="Arial"/>
                <a:cs typeface="Arial"/>
              </a:rPr>
              <a:t>_</a:t>
            </a:r>
            <a:r>
              <a:rPr sz="900" spc="-95" dirty="0">
                <a:solidFill>
                  <a:srgbClr val="282828"/>
                </a:solidFill>
                <a:latin typeface="Arial"/>
                <a:cs typeface="Arial"/>
              </a:rPr>
              <a:t>m</a:t>
            </a:r>
            <a:r>
              <a:rPr sz="900" spc="-95" dirty="0">
                <a:solidFill>
                  <a:srgbClr val="9C9C9C"/>
                </a:solidFill>
                <a:latin typeface="Arial"/>
                <a:cs typeface="Arial"/>
              </a:rPr>
              <a:t>_</a:t>
            </a:r>
            <a:r>
              <a:rPr sz="900" spc="-95" dirty="0">
                <a:solidFill>
                  <a:srgbClr val="282828"/>
                </a:solidFill>
                <a:latin typeface="Arial"/>
                <a:cs typeface="Arial"/>
              </a:rPr>
              <a:t>ai</a:t>
            </a:r>
            <a:r>
              <a:rPr sz="900" spc="-95" dirty="0">
                <a:solidFill>
                  <a:srgbClr val="9C9C9C"/>
                </a:solidFill>
                <a:latin typeface="Arial"/>
                <a:cs typeface="Arial"/>
              </a:rPr>
              <a:t>_</a:t>
            </a:r>
            <a:r>
              <a:rPr sz="900" spc="-95" dirty="0">
                <a:solidFill>
                  <a:srgbClr val="282828"/>
                </a:solidFill>
                <a:latin typeface="Arial"/>
                <a:cs typeface="Arial"/>
              </a:rPr>
              <a:t>l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394893" y="1149296"/>
            <a:ext cx="100965" cy="0"/>
          </a:xfrm>
          <a:custGeom>
            <a:avLst/>
            <a:gdLst/>
            <a:ahLst/>
            <a:cxnLst/>
            <a:rect l="l" t="t" r="r" b="b"/>
            <a:pathLst>
              <a:path w="100965">
                <a:moveTo>
                  <a:pt x="0" y="0"/>
                </a:moveTo>
                <a:lnTo>
                  <a:pt x="100544" y="0"/>
                </a:lnTo>
              </a:path>
            </a:pathLst>
          </a:custGeom>
          <a:ln w="7210">
            <a:solidFill>
              <a:srgbClr val="9B9B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8654755" y="1002889"/>
            <a:ext cx="4000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85" dirty="0">
                <a:solidFill>
                  <a:srgbClr val="9C9C9C"/>
                </a:solidFill>
                <a:latin typeface="Arial"/>
                <a:cs typeface="Arial"/>
              </a:rPr>
              <a:t>]</a:t>
            </a:r>
            <a:endParaRPr sz="9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974633" y="1445765"/>
            <a:ext cx="57023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5" dirty="0">
                <a:solidFill>
                  <a:srgbClr val="696969"/>
                </a:solidFill>
                <a:latin typeface="Arial"/>
                <a:cs typeface="Arial"/>
              </a:rPr>
              <a:t>-</a:t>
            </a:r>
            <a:r>
              <a:rPr sz="900" spc="90" dirty="0">
                <a:solidFill>
                  <a:srgbClr val="3D3B41"/>
                </a:solidFill>
                <a:latin typeface="Arial"/>
                <a:cs typeface="Arial"/>
              </a:rPr>
              <a:t>notify</a:t>
            </a:r>
            <a:r>
              <a:rPr sz="900" u="sng" spc="350" dirty="0">
                <a:solidFill>
                  <a:srgbClr val="3D3B41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  </a:t>
            </a:r>
            <a:r>
              <a:rPr sz="900" u="heavy" spc="-245" dirty="0">
                <a:solidFill>
                  <a:srgbClr val="878787"/>
                </a:solidFill>
                <a:uFill>
                  <a:solidFill>
                    <a:srgbClr val="878787"/>
                  </a:solidFill>
                </a:uFill>
                <a:latin typeface="Arial"/>
                <a:cs typeface="Arial"/>
              </a:rPr>
              <a:t> </a:t>
            </a:r>
            <a:r>
              <a:rPr sz="900" u="none" spc="-229" dirty="0">
                <a:solidFill>
                  <a:srgbClr val="878787"/>
                </a:solidFill>
                <a:latin typeface="Arial"/>
                <a:cs typeface="Arial"/>
              </a:rPr>
              <a:t>{</a:t>
            </a:r>
            <a:endParaRPr sz="9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583044" y="1592173"/>
            <a:ext cx="511809" cy="0"/>
          </a:xfrm>
          <a:custGeom>
            <a:avLst/>
            <a:gdLst/>
            <a:ahLst/>
            <a:cxnLst/>
            <a:rect l="l" t="t" r="r" b="b"/>
            <a:pathLst>
              <a:path w="511809">
                <a:moveTo>
                  <a:pt x="0" y="0"/>
                </a:moveTo>
                <a:lnTo>
                  <a:pt x="511629" y="0"/>
                </a:lnTo>
              </a:path>
            </a:pathLst>
          </a:custGeom>
          <a:ln w="7210">
            <a:solidFill>
              <a:srgbClr val="9B9B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701705" y="1573003"/>
            <a:ext cx="43180" cy="0"/>
          </a:xfrm>
          <a:custGeom>
            <a:avLst/>
            <a:gdLst/>
            <a:ahLst/>
            <a:cxnLst/>
            <a:rect l="l" t="t" r="r" b="b"/>
            <a:pathLst>
              <a:path w="43179">
                <a:moveTo>
                  <a:pt x="0" y="0"/>
                </a:moveTo>
                <a:lnTo>
                  <a:pt x="42728" y="0"/>
                </a:lnTo>
              </a:path>
            </a:pathLst>
          </a:custGeom>
          <a:ln w="12726">
            <a:solidFill>
              <a:srgbClr val="9C9C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982439" y="1413950"/>
            <a:ext cx="77343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718820" algn="l"/>
              </a:tabLst>
            </a:pPr>
            <a:r>
              <a:rPr sz="1150" spc="-20" dirty="0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1150" spc="-20" dirty="0">
                <a:solidFill>
                  <a:srgbClr val="9C9C9C"/>
                </a:solidFill>
                <a:latin typeface="Arial"/>
                <a:cs typeface="Arial"/>
              </a:rPr>
              <a:t>_</a:t>
            </a:r>
            <a:r>
              <a:rPr sz="1150" spc="-20" dirty="0">
                <a:solidFill>
                  <a:srgbClr val="131313"/>
                </a:solidFill>
                <a:latin typeface="Arial"/>
                <a:cs typeface="Arial"/>
              </a:rPr>
              <a:t>t</a:t>
            </a:r>
            <a:r>
              <a:rPr sz="1150" u="sng" spc="-20" dirty="0">
                <a:solidFill>
                  <a:srgbClr val="131313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c</a:t>
            </a:r>
            <a:r>
              <a:rPr sz="1150" u="sng" dirty="0">
                <a:solidFill>
                  <a:srgbClr val="131313"/>
                </a:solidFill>
                <a:uFill>
                  <a:solidFill>
                    <a:srgbClr val="9B9B9B"/>
                  </a:solidFill>
                </a:uFill>
                <a:latin typeface="Arial"/>
                <a:cs typeface="Arial"/>
              </a:rPr>
              <a:t>	</a:t>
            </a:r>
            <a:r>
              <a:rPr sz="1150" u="none" dirty="0">
                <a:solidFill>
                  <a:srgbClr val="131313"/>
                </a:solidFill>
                <a:latin typeface="Arial"/>
                <a:cs typeface="Arial"/>
              </a:rPr>
              <a:t>	</a:t>
            </a:r>
            <a:r>
              <a:rPr sz="1150" u="none" spc="-50" dirty="0">
                <a:solidFill>
                  <a:srgbClr val="9C9C9C"/>
                </a:solidFill>
                <a:latin typeface="Arial"/>
                <a:cs typeface="Arial"/>
              </a:rPr>
              <a:t>]</a:t>
            </a:r>
            <a:endParaRPr sz="11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134996" y="1930129"/>
            <a:ext cx="426084" cy="3784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44450">
              <a:lnSpc>
                <a:spcPct val="101099"/>
              </a:lnSpc>
              <a:spcBef>
                <a:spcPts val="85"/>
              </a:spcBef>
            </a:pPr>
            <a:r>
              <a:rPr sz="1150" spc="-20" dirty="0">
                <a:solidFill>
                  <a:srgbClr val="131313"/>
                </a:solidFill>
                <a:latin typeface="Arial"/>
                <a:cs typeface="Arial"/>
              </a:rPr>
              <a:t>push </a:t>
            </a:r>
            <a:r>
              <a:rPr sz="1150" spc="45" dirty="0">
                <a:solidFill>
                  <a:srgbClr val="131313"/>
                </a:solidFill>
                <a:latin typeface="Arial"/>
                <a:cs typeface="Arial"/>
              </a:rPr>
              <a:t>alerts</a:t>
            </a:r>
            <a:endParaRPr sz="11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622357" y="2843370"/>
            <a:ext cx="5810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10" dirty="0">
                <a:solidFill>
                  <a:srgbClr val="131313"/>
                </a:solidFill>
                <a:latin typeface="Arial"/>
                <a:cs typeface="Arial"/>
              </a:rPr>
              <a:t>PromQL</a:t>
            </a:r>
            <a:endParaRPr sz="11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396532" y="3678980"/>
            <a:ext cx="831215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0160" algn="ctr">
              <a:lnSpc>
                <a:spcPts val="910"/>
              </a:lnSpc>
              <a:spcBef>
                <a:spcPts val="100"/>
              </a:spcBef>
            </a:pPr>
            <a:r>
              <a:rPr sz="800" b="1" spc="-50" dirty="0">
                <a:solidFill>
                  <a:srgbClr val="282828"/>
                </a:solidFill>
                <a:latin typeface="Times New Roman"/>
                <a:cs typeface="Times New Roman"/>
              </a:rPr>
              <a:t>t</a:t>
            </a:r>
            <a:endParaRPr sz="800">
              <a:latin typeface="Times New Roman"/>
              <a:cs typeface="Times New Roman"/>
            </a:endParaRPr>
          </a:p>
          <a:p>
            <a:pPr algn="ctr">
              <a:lnSpc>
                <a:spcPts val="3429"/>
              </a:lnSpc>
            </a:pPr>
            <a:r>
              <a:rPr sz="2900" u="heavy" spc="-610" dirty="0">
                <a:solidFill>
                  <a:srgbClr val="9C9C9C"/>
                </a:solidFill>
                <a:uFill>
                  <a:solidFill>
                    <a:srgbClr val="050303"/>
                  </a:solidFill>
                </a:uFill>
                <a:latin typeface="Arial"/>
                <a:cs typeface="Arial"/>
              </a:rPr>
              <a:t>i</a:t>
            </a:r>
            <a:r>
              <a:rPr sz="2900" u="heavy" spc="-610" dirty="0">
                <a:solidFill>
                  <a:srgbClr val="050303"/>
                </a:solidFill>
                <a:uFill>
                  <a:solidFill>
                    <a:srgbClr val="050303"/>
                  </a:solidFill>
                </a:uFill>
                <a:latin typeface="Arial"/>
                <a:cs typeface="Arial"/>
              </a:rPr>
              <a:t>l=H·tfM·i</a:t>
            </a:r>
            <a:r>
              <a:rPr sz="2900" u="heavy" dirty="0">
                <a:solidFill>
                  <a:srgbClr val="050303"/>
                </a:solidFill>
                <a:uFill>
                  <a:solidFill>
                    <a:srgbClr val="050303"/>
                  </a:solidFill>
                </a:uFill>
                <a:latin typeface="Arial"/>
                <a:cs typeface="Arial"/>
              </a:rPr>
              <a:t> </a:t>
            </a:r>
            <a:endParaRPr sz="29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832116" y="3407146"/>
            <a:ext cx="311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50" dirty="0">
                <a:solidFill>
                  <a:srgbClr val="525252"/>
                </a:solidFill>
                <a:latin typeface="Arial"/>
                <a:cs typeface="Arial"/>
              </a:rPr>
              <a:t>I</a:t>
            </a:r>
            <a:endParaRPr sz="20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550759" y="3550190"/>
            <a:ext cx="1631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D66444"/>
                </a:solidFill>
                <a:latin typeface="Times New Roman"/>
                <a:cs typeface="Times New Roman"/>
              </a:rPr>
              <a:t>.....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387807" y="3543827"/>
            <a:ext cx="21526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79705" algn="l"/>
              </a:tabLst>
            </a:pPr>
            <a:r>
              <a:rPr sz="950" u="sng" dirty="0">
                <a:solidFill>
                  <a:srgbClr val="D66444"/>
                </a:solidFill>
                <a:uFill>
                  <a:solidFill>
                    <a:srgbClr val="D56343"/>
                  </a:solidFill>
                </a:uFill>
                <a:latin typeface="Arial"/>
                <a:cs typeface="Arial"/>
              </a:rPr>
              <a:t>	</a:t>
            </a:r>
            <a:r>
              <a:rPr sz="950" u="none" spc="-50" dirty="0">
                <a:solidFill>
                  <a:srgbClr val="D66444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00977" y="3268429"/>
            <a:ext cx="745490" cy="344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ts val="1255"/>
              </a:lnSpc>
              <a:spcBef>
                <a:spcPts val="100"/>
              </a:spcBef>
            </a:pPr>
            <a:r>
              <a:rPr sz="1050" spc="-10" dirty="0">
                <a:solidFill>
                  <a:srgbClr val="D66444"/>
                </a:solidFill>
                <a:latin typeface="Arial"/>
                <a:cs typeface="Arial"/>
              </a:rPr>
              <a:t>Prometheus</a:t>
            </a:r>
            <a:endParaRPr sz="1050">
              <a:latin typeface="Arial"/>
              <a:cs typeface="Arial"/>
            </a:endParaRPr>
          </a:p>
          <a:p>
            <a:pPr>
              <a:lnSpc>
                <a:spcPts val="1255"/>
              </a:lnSpc>
              <a:tabLst>
                <a:tab pos="165735" algn="l"/>
              </a:tabLst>
            </a:pPr>
            <a:r>
              <a:rPr sz="1050" u="sng" dirty="0">
                <a:solidFill>
                  <a:srgbClr val="D66444"/>
                </a:solidFill>
                <a:uFill>
                  <a:solidFill>
                    <a:srgbClr val="D56343"/>
                  </a:solidFill>
                </a:uFill>
                <a:latin typeface="Arial"/>
                <a:cs typeface="Arial"/>
              </a:rPr>
              <a:t>	</a:t>
            </a:r>
            <a:r>
              <a:rPr sz="1050" u="sng" spc="-10" dirty="0">
                <a:solidFill>
                  <a:srgbClr val="D66444"/>
                </a:solidFill>
                <a:uFill>
                  <a:solidFill>
                    <a:srgbClr val="D56343"/>
                  </a:solidFill>
                </a:uFill>
                <a:latin typeface="Arial"/>
                <a:cs typeface="Arial"/>
              </a:rPr>
              <a:t>webUI</a:t>
            </a:r>
            <a:endParaRPr sz="10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83883" y="4125165"/>
            <a:ext cx="61594" cy="23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0" dirty="0">
                <a:solidFill>
                  <a:srgbClr val="9C9C9C"/>
                </a:solidFill>
                <a:latin typeface="Arial"/>
                <a:cs typeface="Arial"/>
              </a:rPr>
              <a:t>'</a:t>
            </a:r>
            <a:endParaRPr sz="13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09604" y="3956160"/>
            <a:ext cx="1156970" cy="31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302260" indent="113664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282828"/>
                </a:solidFill>
                <a:latin typeface="Arial"/>
                <a:cs typeface="Arial"/>
              </a:rPr>
              <a:t>Jobs/ exporters</a:t>
            </a:r>
            <a:endParaRPr sz="9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48356" y="3878784"/>
            <a:ext cx="37846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0" dirty="0">
                <a:solidFill>
                  <a:srgbClr val="131313"/>
                </a:solidFill>
                <a:latin typeface="Arial"/>
                <a:cs typeface="Arial"/>
              </a:rPr>
              <a:t>Node</a:t>
            </a:r>
            <a:endParaRPr sz="11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823624" y="3821770"/>
            <a:ext cx="497205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131313"/>
                </a:solidFill>
                <a:latin typeface="Arial"/>
                <a:cs typeface="Arial"/>
              </a:rPr>
              <a:t>Grafana</a:t>
            </a:r>
            <a:endParaRPr sz="9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13887" y="4455286"/>
            <a:ext cx="934719" cy="4229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565" marR="5080" indent="-1905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131313"/>
                </a:solidFill>
                <a:latin typeface="Arial"/>
                <a:cs typeface="Arial"/>
              </a:rPr>
              <a:t>Prometheus </a:t>
            </a:r>
            <a:r>
              <a:rPr sz="1300" spc="-10" dirty="0">
                <a:solidFill>
                  <a:srgbClr val="282828"/>
                </a:solidFill>
                <a:latin typeface="Arial"/>
                <a:cs typeface="Arial"/>
              </a:rPr>
              <a:t>targets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810808" y="3835260"/>
            <a:ext cx="962025" cy="6273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9525" algn="ctr">
              <a:lnSpc>
                <a:spcPct val="101699"/>
              </a:lnSpc>
              <a:spcBef>
                <a:spcPts val="75"/>
              </a:spcBef>
            </a:pPr>
            <a:r>
              <a:rPr sz="1300" spc="-20" dirty="0">
                <a:solidFill>
                  <a:srgbClr val="131313"/>
                </a:solidFill>
                <a:latin typeface="Arial"/>
                <a:cs typeface="Arial"/>
              </a:rPr>
              <a:t>Data </a:t>
            </a:r>
            <a:r>
              <a:rPr sz="1300" spc="-10" dirty="0">
                <a:solidFill>
                  <a:srgbClr val="131313"/>
                </a:solidFill>
                <a:latin typeface="Arial"/>
                <a:cs typeface="Arial"/>
              </a:rPr>
              <a:t>visualization and</a:t>
            </a:r>
            <a:r>
              <a:rPr sz="1300" spc="-95" dirty="0">
                <a:solidFill>
                  <a:srgbClr val="13131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131313"/>
                </a:solidFill>
                <a:latin typeface="Arial"/>
                <a:cs typeface="Arial"/>
              </a:rPr>
              <a:t>export</a:t>
            </a:r>
            <a:endParaRPr sz="13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542751" y="4786146"/>
            <a:ext cx="27940" cy="0"/>
          </a:xfrm>
          <a:custGeom>
            <a:avLst/>
            <a:gdLst/>
            <a:ahLst/>
            <a:cxnLst/>
            <a:rect l="l" t="t" r="r" b="b"/>
            <a:pathLst>
              <a:path w="27940">
                <a:moveTo>
                  <a:pt x="0" y="0"/>
                </a:moveTo>
                <a:lnTo>
                  <a:pt x="27468" y="0"/>
                </a:lnTo>
              </a:path>
            </a:pathLst>
          </a:custGeom>
          <a:ln w="12726">
            <a:solidFill>
              <a:srgbClr val="13131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878371" y="4652544"/>
            <a:ext cx="71501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50" spc="-10" dirty="0">
                <a:solidFill>
                  <a:srgbClr val="696969"/>
                </a:solidFill>
                <a:latin typeface="Arial"/>
                <a:cs typeface="Arial"/>
              </a:rPr>
              <a:t>!</a:t>
            </a:r>
            <a:r>
              <a:rPr sz="950" spc="-10" dirty="0">
                <a:solidFill>
                  <a:srgbClr val="878787"/>
                </a:solidFill>
                <a:latin typeface="Arial"/>
                <a:cs typeface="Arial"/>
              </a:rPr>
              <a:t>................</a:t>
            </a:r>
            <a:r>
              <a:rPr sz="950" spc="-10" dirty="0">
                <a:solidFill>
                  <a:srgbClr val="131313"/>
                </a:solidFill>
                <a:latin typeface="Arial"/>
                <a:cs typeface="Arial"/>
              </a:rPr>
              <a:t>,</a:t>
            </a:r>
            <a:endParaRPr sz="9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747826" y="4639818"/>
            <a:ext cx="65849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u="heavy" dirty="0">
                <a:solidFill>
                  <a:srgbClr val="131313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AP</a:t>
            </a:r>
            <a:r>
              <a:rPr sz="1050" u="heavy" dirty="0">
                <a:solidFill>
                  <a:srgbClr val="3D3B41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I</a:t>
            </a:r>
            <a:r>
              <a:rPr sz="1050" u="heavy" spc="-85" dirty="0">
                <a:solidFill>
                  <a:srgbClr val="3D3B41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 </a:t>
            </a:r>
            <a:r>
              <a:rPr sz="950" u="heavy" spc="40" dirty="0">
                <a:solidFill>
                  <a:srgbClr val="282828"/>
                </a:solidFill>
                <a:uFill>
                  <a:solidFill>
                    <a:srgbClr val="282828"/>
                  </a:solidFill>
                </a:uFill>
                <a:latin typeface="Arial"/>
                <a:cs typeface="Arial"/>
              </a:rPr>
              <a:t>clients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994" y="433741"/>
            <a:ext cx="2258527" cy="31887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88508" y="2156377"/>
            <a:ext cx="964452" cy="4886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8329" y="1902868"/>
            <a:ext cx="1757988" cy="135306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164989" y="2083074"/>
            <a:ext cx="0" cy="1469390"/>
          </a:xfrm>
          <a:custGeom>
            <a:avLst/>
            <a:gdLst/>
            <a:ahLst/>
            <a:cxnLst/>
            <a:rect l="l" t="t" r="r" b="b"/>
            <a:pathLst>
              <a:path h="1469389">
                <a:moveTo>
                  <a:pt x="0" y="1469127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61937" y="458176"/>
            <a:ext cx="0" cy="1438910"/>
          </a:xfrm>
          <a:custGeom>
            <a:avLst/>
            <a:gdLst/>
            <a:ahLst/>
            <a:cxnLst/>
            <a:rect l="l" t="t" r="r" b="b"/>
            <a:pathLst>
              <a:path h="1438910">
                <a:moveTo>
                  <a:pt x="0" y="1438584"/>
                </a:moveTo>
                <a:lnTo>
                  <a:pt x="0" y="0"/>
                </a:lnTo>
              </a:path>
            </a:pathLst>
          </a:custGeom>
          <a:ln w="213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137520" y="1664632"/>
            <a:ext cx="2051050" cy="1646555"/>
            <a:chOff x="3137520" y="1664632"/>
            <a:chExt cx="2051050" cy="1646555"/>
          </a:xfrm>
        </p:grpSpPr>
        <p:sp>
          <p:nvSpPr>
            <p:cNvPr id="8" name="object 8"/>
            <p:cNvSpPr/>
            <p:nvPr/>
          </p:nvSpPr>
          <p:spPr>
            <a:xfrm>
              <a:off x="3137520" y="1664632"/>
              <a:ext cx="913130" cy="1646555"/>
            </a:xfrm>
            <a:custGeom>
              <a:avLst/>
              <a:gdLst/>
              <a:ahLst/>
              <a:cxnLst/>
              <a:rect l="l" t="t" r="r" b="b"/>
              <a:pathLst>
                <a:path w="913129" h="1646554">
                  <a:moveTo>
                    <a:pt x="906462" y="1646277"/>
                  </a:moveTo>
                  <a:lnTo>
                    <a:pt x="906462" y="0"/>
                  </a:lnTo>
                </a:path>
                <a:path w="913129" h="1646554">
                  <a:moveTo>
                    <a:pt x="0" y="15271"/>
                  </a:moveTo>
                  <a:lnTo>
                    <a:pt x="912566" y="15271"/>
                  </a:lnTo>
                </a:path>
              </a:pathLst>
            </a:custGeom>
            <a:ln w="213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8723" y="2397669"/>
              <a:ext cx="1160145" cy="0"/>
            </a:xfrm>
            <a:custGeom>
              <a:avLst/>
              <a:gdLst/>
              <a:ahLst/>
              <a:cxnLst/>
              <a:rect l="l" t="t" r="r" b="b"/>
              <a:pathLst>
                <a:path w="1160145">
                  <a:moveTo>
                    <a:pt x="0" y="0"/>
                  </a:moveTo>
                  <a:lnTo>
                    <a:pt x="1159783" y="0"/>
                  </a:lnTo>
                </a:path>
              </a:pathLst>
            </a:custGeom>
            <a:ln w="152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152958" y="2394614"/>
            <a:ext cx="1135380" cy="0"/>
          </a:xfrm>
          <a:custGeom>
            <a:avLst/>
            <a:gdLst/>
            <a:ahLst/>
            <a:cxnLst/>
            <a:rect l="l" t="t" r="r" b="b"/>
            <a:pathLst>
              <a:path w="1135379">
                <a:moveTo>
                  <a:pt x="0" y="0"/>
                </a:moveTo>
                <a:lnTo>
                  <a:pt x="1135367" y="0"/>
                </a:lnTo>
              </a:path>
            </a:pathLst>
          </a:custGeom>
          <a:ln w="6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37520" y="3307856"/>
            <a:ext cx="925194" cy="0"/>
          </a:xfrm>
          <a:custGeom>
            <a:avLst/>
            <a:gdLst/>
            <a:ahLst/>
            <a:cxnLst/>
            <a:rect l="l" t="t" r="r" b="b"/>
            <a:pathLst>
              <a:path w="925195">
                <a:moveTo>
                  <a:pt x="0" y="0"/>
                </a:moveTo>
                <a:lnTo>
                  <a:pt x="924775" y="0"/>
                </a:lnTo>
              </a:path>
            </a:pathLst>
          </a:custGeom>
          <a:ln w="213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98742" y="4541800"/>
            <a:ext cx="867410" cy="0"/>
          </a:xfrm>
          <a:custGeom>
            <a:avLst/>
            <a:gdLst/>
            <a:ahLst/>
            <a:cxnLst/>
            <a:rect l="l" t="t" r="r" b="b"/>
            <a:pathLst>
              <a:path w="867410">
                <a:moveTo>
                  <a:pt x="0" y="0"/>
                </a:moveTo>
                <a:lnTo>
                  <a:pt x="866785" y="0"/>
                </a:lnTo>
              </a:path>
            </a:pathLst>
          </a:custGeom>
          <a:ln w="61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30881" y="0"/>
            <a:ext cx="838835" cy="198120"/>
            <a:chOff x="330881" y="0"/>
            <a:chExt cx="838835" cy="198120"/>
          </a:xfrm>
        </p:grpSpPr>
        <p:sp>
          <p:nvSpPr>
            <p:cNvPr id="14" name="object 14"/>
            <p:cNvSpPr/>
            <p:nvPr/>
          </p:nvSpPr>
          <p:spPr>
            <a:xfrm>
              <a:off x="399820" y="0"/>
              <a:ext cx="756920" cy="112395"/>
            </a:xfrm>
            <a:custGeom>
              <a:avLst/>
              <a:gdLst/>
              <a:ahLst/>
              <a:cxnLst/>
              <a:rect l="l" t="t" r="r" b="b"/>
              <a:pathLst>
                <a:path w="756919" h="112395">
                  <a:moveTo>
                    <a:pt x="756911" y="112356"/>
                  </a:moveTo>
                  <a:lnTo>
                    <a:pt x="0" y="112356"/>
                  </a:lnTo>
                  <a:lnTo>
                    <a:pt x="0" y="0"/>
                  </a:lnTo>
                  <a:lnTo>
                    <a:pt x="756911" y="0"/>
                  </a:lnTo>
                  <a:lnTo>
                    <a:pt x="756911" y="112356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3896" y="44719"/>
              <a:ext cx="690880" cy="0"/>
            </a:xfrm>
            <a:custGeom>
              <a:avLst/>
              <a:gdLst/>
              <a:ahLst/>
              <a:cxnLst/>
              <a:rect l="l" t="t" r="r" b="b"/>
              <a:pathLst>
                <a:path w="690880">
                  <a:moveTo>
                    <a:pt x="0" y="0"/>
                  </a:moveTo>
                  <a:lnTo>
                    <a:pt x="690685" y="0"/>
                  </a:lnTo>
                </a:path>
              </a:pathLst>
            </a:custGeom>
            <a:ln w="9410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0881" y="603"/>
              <a:ext cx="40005" cy="197485"/>
            </a:xfrm>
            <a:custGeom>
              <a:avLst/>
              <a:gdLst/>
              <a:ahLst/>
              <a:cxnLst/>
              <a:rect l="l" t="t" r="r" b="b"/>
              <a:pathLst>
                <a:path w="40004" h="197485">
                  <a:moveTo>
                    <a:pt x="39676" y="197018"/>
                  </a:moveTo>
                  <a:lnTo>
                    <a:pt x="0" y="197018"/>
                  </a:lnTo>
                  <a:lnTo>
                    <a:pt x="0" y="0"/>
                  </a:lnTo>
                  <a:lnTo>
                    <a:pt x="39676" y="0"/>
                  </a:lnTo>
                  <a:lnTo>
                    <a:pt x="39676" y="197018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8181" y="-6307"/>
            <a:ext cx="812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0" dirty="0">
                <a:solidFill>
                  <a:srgbClr val="ACB5B8"/>
                </a:solidFill>
                <a:latin typeface="Times New Roman"/>
                <a:cs typeface="Times New Roman"/>
              </a:rPr>
              <a:t>,.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01293" y="175793"/>
            <a:ext cx="21590" cy="93345"/>
          </a:xfrm>
          <a:custGeom>
            <a:avLst/>
            <a:gdLst/>
            <a:ahLst/>
            <a:cxnLst/>
            <a:rect l="l" t="t" r="r" b="b"/>
            <a:pathLst>
              <a:path w="21589" h="93345">
                <a:moveTo>
                  <a:pt x="21364" y="93098"/>
                </a:moveTo>
                <a:lnTo>
                  <a:pt x="0" y="93098"/>
                </a:lnTo>
                <a:lnTo>
                  <a:pt x="0" y="0"/>
                </a:lnTo>
                <a:lnTo>
                  <a:pt x="21364" y="0"/>
                </a:lnTo>
                <a:lnTo>
                  <a:pt x="21364" y="93098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8593" y="164734"/>
            <a:ext cx="4381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i="1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5989" y="254077"/>
            <a:ext cx="21590" cy="94615"/>
          </a:xfrm>
          <a:custGeom>
            <a:avLst/>
            <a:gdLst/>
            <a:ahLst/>
            <a:cxnLst/>
            <a:rect l="l" t="t" r="r" b="b"/>
            <a:pathLst>
              <a:path w="21589" h="94614">
                <a:moveTo>
                  <a:pt x="21364" y="94226"/>
                </a:moveTo>
                <a:lnTo>
                  <a:pt x="0" y="94226"/>
                </a:lnTo>
                <a:lnTo>
                  <a:pt x="0" y="0"/>
                </a:lnTo>
                <a:lnTo>
                  <a:pt x="21364" y="0"/>
                </a:lnTo>
                <a:lnTo>
                  <a:pt x="21364" y="94226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263289" y="244146"/>
            <a:ext cx="4381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3289" y="308287"/>
            <a:ext cx="4699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7026" y="371154"/>
            <a:ext cx="56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solidFill>
                  <a:srgbClr val="9AA3A8"/>
                </a:solidFill>
                <a:latin typeface="Arial"/>
                <a:cs typeface="Arial"/>
              </a:rPr>
              <a:t>'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1626" y="450566"/>
            <a:ext cx="1060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9AA3A8"/>
                </a:solidFill>
                <a:latin typeface="Arial"/>
                <a:cs typeface="Arial"/>
              </a:rPr>
              <a:t>'</a:t>
            </a:r>
            <a:r>
              <a:rPr sz="600" spc="-37" baseline="6944" dirty="0">
                <a:solidFill>
                  <a:srgbClr val="9AA3A8"/>
                </a:solidFill>
                <a:latin typeface="Arial"/>
                <a:cs typeface="Arial"/>
              </a:rPr>
              <a:t>►</a:t>
            </a:r>
            <a:endParaRPr sz="600" baseline="6944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9153" y="601815"/>
            <a:ext cx="21590" cy="260985"/>
          </a:xfrm>
          <a:custGeom>
            <a:avLst/>
            <a:gdLst/>
            <a:ahLst/>
            <a:cxnLst/>
            <a:rect l="l" t="t" r="r" b="b"/>
            <a:pathLst>
              <a:path w="21589" h="260984">
                <a:moveTo>
                  <a:pt x="21364" y="260429"/>
                </a:moveTo>
                <a:lnTo>
                  <a:pt x="0" y="260429"/>
                </a:lnTo>
                <a:lnTo>
                  <a:pt x="0" y="0"/>
                </a:lnTo>
                <a:lnTo>
                  <a:pt x="21364" y="0"/>
                </a:lnTo>
                <a:lnTo>
                  <a:pt x="21364" y="26042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31053" y="596665"/>
            <a:ext cx="104139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1050" spc="-37" baseline="3968" dirty="0">
                <a:solidFill>
                  <a:srgbClr val="9AA3A8"/>
                </a:solidFill>
                <a:latin typeface="Arial"/>
                <a:cs typeface="Arial"/>
              </a:rPr>
              <a:t>r</a:t>
            </a:r>
            <a:endParaRPr sz="1050" baseline="3968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3289" y="787814"/>
            <a:ext cx="4318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1474" y="174700"/>
            <a:ext cx="33655" cy="197485"/>
          </a:xfrm>
          <a:custGeom>
            <a:avLst/>
            <a:gdLst/>
            <a:ahLst/>
            <a:cxnLst/>
            <a:rect l="l" t="t" r="r" b="b"/>
            <a:pathLst>
              <a:path w="33654" h="197485">
                <a:moveTo>
                  <a:pt x="33572" y="197018"/>
                </a:moveTo>
                <a:lnTo>
                  <a:pt x="0" y="197018"/>
                </a:lnTo>
                <a:lnTo>
                  <a:pt x="0" y="0"/>
                </a:lnTo>
                <a:lnTo>
                  <a:pt x="33572" y="0"/>
                </a:lnTo>
                <a:lnTo>
                  <a:pt x="33572" y="197018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28774" y="167788"/>
            <a:ext cx="5334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0" dirty="0">
                <a:solidFill>
                  <a:srgbClr val="ACB5B8"/>
                </a:solidFill>
                <a:latin typeface="Times New Roman"/>
                <a:cs typeface="Times New Roman"/>
              </a:rPr>
              <a:t>,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3880" y="360984"/>
            <a:ext cx="27940" cy="378460"/>
          </a:xfrm>
          <a:custGeom>
            <a:avLst/>
            <a:gdLst/>
            <a:ahLst/>
            <a:cxnLst/>
            <a:rect l="l" t="t" r="r" b="b"/>
            <a:pathLst>
              <a:path w="27940" h="378459">
                <a:moveTo>
                  <a:pt x="18313" y="134950"/>
                </a:moveTo>
                <a:lnTo>
                  <a:pt x="0" y="134950"/>
                </a:lnTo>
                <a:lnTo>
                  <a:pt x="0" y="378015"/>
                </a:lnTo>
                <a:lnTo>
                  <a:pt x="18313" y="378015"/>
                </a:lnTo>
                <a:lnTo>
                  <a:pt x="18313" y="134950"/>
                </a:lnTo>
                <a:close/>
              </a:path>
              <a:path w="27940" h="378459">
                <a:moveTo>
                  <a:pt x="27635" y="0"/>
                </a:moveTo>
                <a:lnTo>
                  <a:pt x="6273" y="0"/>
                </a:lnTo>
                <a:lnTo>
                  <a:pt x="6273" y="94221"/>
                </a:lnTo>
                <a:lnTo>
                  <a:pt x="27635" y="94221"/>
                </a:lnTo>
                <a:lnTo>
                  <a:pt x="27635" y="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75791" y="351046"/>
            <a:ext cx="107314" cy="3784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43815" marR="30480" indent="-7620" algn="ctr">
              <a:lnSpc>
                <a:spcPts val="630"/>
              </a:lnSpc>
              <a:spcBef>
                <a:spcPts val="145"/>
              </a:spcBef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algn="ctr">
              <a:lnSpc>
                <a:spcPts val="1470"/>
              </a:lnSpc>
            </a:pPr>
            <a:r>
              <a:rPr sz="14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825" spc="-37" baseline="50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3289" y="1178767"/>
            <a:ext cx="4318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9722" y="1247292"/>
            <a:ext cx="24765" cy="243204"/>
          </a:xfrm>
          <a:custGeom>
            <a:avLst/>
            <a:gdLst/>
            <a:ahLst/>
            <a:cxnLst/>
            <a:rect l="l" t="t" r="r" b="b"/>
            <a:pathLst>
              <a:path w="24764" h="243205">
                <a:moveTo>
                  <a:pt x="24574" y="103289"/>
                </a:moveTo>
                <a:lnTo>
                  <a:pt x="18313" y="103289"/>
                </a:lnTo>
                <a:lnTo>
                  <a:pt x="18313" y="0"/>
                </a:lnTo>
                <a:lnTo>
                  <a:pt x="0" y="0"/>
                </a:lnTo>
                <a:lnTo>
                  <a:pt x="0" y="243065"/>
                </a:lnTo>
                <a:lnTo>
                  <a:pt x="18313" y="243065"/>
                </a:lnTo>
                <a:lnTo>
                  <a:pt x="18313" y="197523"/>
                </a:lnTo>
                <a:lnTo>
                  <a:pt x="24574" y="197523"/>
                </a:lnTo>
                <a:lnTo>
                  <a:pt x="24574" y="10328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31626" y="1241635"/>
            <a:ext cx="1073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825" spc="-37" baseline="50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5989" y="1582706"/>
            <a:ext cx="18415" cy="94615"/>
          </a:xfrm>
          <a:custGeom>
            <a:avLst/>
            <a:gdLst/>
            <a:ahLst/>
            <a:cxnLst/>
            <a:rect l="l" t="t" r="r" b="b"/>
            <a:pathLst>
              <a:path w="18414" h="94614">
                <a:moveTo>
                  <a:pt x="18312" y="94226"/>
                </a:moveTo>
                <a:lnTo>
                  <a:pt x="0" y="94226"/>
                </a:lnTo>
                <a:lnTo>
                  <a:pt x="0" y="0"/>
                </a:lnTo>
                <a:lnTo>
                  <a:pt x="18312" y="0"/>
                </a:lnTo>
                <a:lnTo>
                  <a:pt x="18312" y="94226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63289" y="1420058"/>
            <a:ext cx="5016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4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4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9722" y="1638249"/>
            <a:ext cx="27940" cy="243204"/>
          </a:xfrm>
          <a:custGeom>
            <a:avLst/>
            <a:gdLst/>
            <a:ahLst/>
            <a:cxnLst/>
            <a:rect l="l" t="t" r="r" b="b"/>
            <a:pathLst>
              <a:path w="27939" h="243205">
                <a:moveTo>
                  <a:pt x="27622" y="103289"/>
                </a:moveTo>
                <a:lnTo>
                  <a:pt x="18313" y="103289"/>
                </a:lnTo>
                <a:lnTo>
                  <a:pt x="18313" y="0"/>
                </a:lnTo>
                <a:lnTo>
                  <a:pt x="0" y="0"/>
                </a:lnTo>
                <a:lnTo>
                  <a:pt x="0" y="243065"/>
                </a:lnTo>
                <a:lnTo>
                  <a:pt x="18313" y="243065"/>
                </a:lnTo>
                <a:lnTo>
                  <a:pt x="18313" y="197510"/>
                </a:lnTo>
                <a:lnTo>
                  <a:pt x="27622" y="197510"/>
                </a:lnTo>
                <a:lnTo>
                  <a:pt x="27622" y="10328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31626" y="1632588"/>
            <a:ext cx="1073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825" spc="-37" baseline="50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3289" y="1811011"/>
            <a:ext cx="5016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9726" y="2029194"/>
            <a:ext cx="21590" cy="243204"/>
          </a:xfrm>
          <a:custGeom>
            <a:avLst/>
            <a:gdLst/>
            <a:ahLst/>
            <a:cxnLst/>
            <a:rect l="l" t="t" r="r" b="b"/>
            <a:pathLst>
              <a:path w="21589" h="243205">
                <a:moveTo>
                  <a:pt x="21364" y="243067"/>
                </a:moveTo>
                <a:lnTo>
                  <a:pt x="0" y="243067"/>
                </a:lnTo>
                <a:lnTo>
                  <a:pt x="0" y="0"/>
                </a:lnTo>
                <a:lnTo>
                  <a:pt x="21364" y="0"/>
                </a:lnTo>
                <a:lnTo>
                  <a:pt x="21364" y="243067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31626" y="1871333"/>
            <a:ext cx="1060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810"/>
              </a:lnSpc>
              <a:spcBef>
                <a:spcPts val="100"/>
              </a:spcBef>
            </a:pPr>
            <a:r>
              <a:rPr sz="700" spc="-50" dirty="0">
                <a:solidFill>
                  <a:srgbClr val="9AA3A8"/>
                </a:solidFill>
                <a:latin typeface="Arial"/>
                <a:cs typeface="Arial"/>
              </a:rPr>
              <a:t>r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ts val="509"/>
              </a:lnSpc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algn="ctr">
              <a:lnSpc>
                <a:spcPts val="1560"/>
              </a:lnSpc>
            </a:pPr>
            <a:r>
              <a:rPr sz="14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600" spc="-37" baseline="6944" dirty="0">
                <a:solidFill>
                  <a:srgbClr val="9AA3A8"/>
                </a:solidFill>
                <a:latin typeface="Arial"/>
                <a:cs typeface="Arial"/>
              </a:rPr>
              <a:t>►</a:t>
            </a:r>
            <a:endParaRPr sz="600" baseline="6944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8287" y="2173274"/>
            <a:ext cx="26034" cy="287020"/>
          </a:xfrm>
          <a:custGeom>
            <a:avLst/>
            <a:gdLst/>
            <a:ahLst/>
            <a:cxnLst/>
            <a:rect l="l" t="t" r="r" b="b"/>
            <a:pathLst>
              <a:path w="26035" h="287019">
                <a:moveTo>
                  <a:pt x="25844" y="124650"/>
                </a:moveTo>
                <a:lnTo>
                  <a:pt x="18313" y="124650"/>
                </a:lnTo>
                <a:lnTo>
                  <a:pt x="18313" y="0"/>
                </a:lnTo>
                <a:lnTo>
                  <a:pt x="0" y="0"/>
                </a:lnTo>
                <a:lnTo>
                  <a:pt x="0" y="286473"/>
                </a:lnTo>
                <a:lnTo>
                  <a:pt x="18313" y="286473"/>
                </a:lnTo>
                <a:lnTo>
                  <a:pt x="18313" y="210312"/>
                </a:lnTo>
                <a:lnTo>
                  <a:pt x="25844" y="210312"/>
                </a:lnTo>
                <a:lnTo>
                  <a:pt x="25844" y="12465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30195" y="2141386"/>
            <a:ext cx="10160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75" spc="-37" baseline="-6734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500" spc="-25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289" y="2360787"/>
            <a:ext cx="46990" cy="192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ts val="650"/>
              </a:lnSpc>
              <a:spcBef>
                <a:spcPts val="130"/>
              </a:spcBef>
            </a:pPr>
            <a:r>
              <a:rPr sz="550" spc="-65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65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9722" y="2508732"/>
            <a:ext cx="27940" cy="243204"/>
          </a:xfrm>
          <a:custGeom>
            <a:avLst/>
            <a:gdLst/>
            <a:ahLst/>
            <a:cxnLst/>
            <a:rect l="l" t="t" r="r" b="b"/>
            <a:pathLst>
              <a:path w="27939" h="243205">
                <a:moveTo>
                  <a:pt x="27622" y="103289"/>
                </a:moveTo>
                <a:lnTo>
                  <a:pt x="18313" y="103289"/>
                </a:lnTo>
                <a:lnTo>
                  <a:pt x="18313" y="0"/>
                </a:lnTo>
                <a:lnTo>
                  <a:pt x="0" y="0"/>
                </a:lnTo>
                <a:lnTo>
                  <a:pt x="0" y="243065"/>
                </a:lnTo>
                <a:lnTo>
                  <a:pt x="18313" y="243065"/>
                </a:lnTo>
                <a:lnTo>
                  <a:pt x="18313" y="197510"/>
                </a:lnTo>
                <a:lnTo>
                  <a:pt x="27622" y="197510"/>
                </a:lnTo>
                <a:lnTo>
                  <a:pt x="27622" y="10328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31626" y="2503068"/>
            <a:ext cx="100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ACB5B8"/>
                </a:solidFill>
                <a:latin typeface="Arial"/>
                <a:cs typeface="Arial"/>
              </a:rPr>
              <a:t>'</a:t>
            </a:r>
            <a:r>
              <a:rPr sz="825" spc="-37" baseline="50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63607" y="2685055"/>
            <a:ext cx="4318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44464" y="2739777"/>
            <a:ext cx="342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00" spc="-50" dirty="0">
                <a:solidFill>
                  <a:srgbClr val="9AA3A8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82865" y="2739777"/>
            <a:ext cx="37465" cy="262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 algn="just">
              <a:lnSpc>
                <a:spcPts val="630"/>
              </a:lnSpc>
              <a:spcBef>
                <a:spcPts val="95"/>
              </a:spcBef>
            </a:pPr>
            <a:r>
              <a:rPr sz="500" spc="-135" dirty="0">
                <a:solidFill>
                  <a:srgbClr val="9AA3A8"/>
                </a:solidFill>
                <a:latin typeface="Arial"/>
                <a:cs typeface="Arial"/>
              </a:rPr>
              <a:t>I</a:t>
            </a:r>
            <a:r>
              <a:rPr sz="500" spc="500" dirty="0">
                <a:solidFill>
                  <a:srgbClr val="9AA3A8"/>
                </a:solidFill>
                <a:latin typeface="Arial"/>
                <a:cs typeface="Arial"/>
              </a:rPr>
              <a:t> </a:t>
            </a:r>
            <a:r>
              <a:rPr sz="550" spc="-14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14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51400" y="2822760"/>
            <a:ext cx="18415" cy="94615"/>
          </a:xfrm>
          <a:custGeom>
            <a:avLst/>
            <a:gdLst/>
            <a:ahLst/>
            <a:cxnLst/>
            <a:rect l="l" t="t" r="r" b="b"/>
            <a:pathLst>
              <a:path w="18414" h="94614">
                <a:moveTo>
                  <a:pt x="18312" y="94226"/>
                </a:moveTo>
                <a:lnTo>
                  <a:pt x="0" y="94226"/>
                </a:lnTo>
                <a:lnTo>
                  <a:pt x="0" y="0"/>
                </a:lnTo>
                <a:lnTo>
                  <a:pt x="18312" y="0"/>
                </a:lnTo>
                <a:lnTo>
                  <a:pt x="18312" y="94226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38700" y="2812827"/>
            <a:ext cx="3619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60053" y="2922016"/>
            <a:ext cx="18415" cy="69850"/>
          </a:xfrm>
          <a:custGeom>
            <a:avLst/>
            <a:gdLst/>
            <a:ahLst/>
            <a:cxnLst/>
            <a:rect l="l" t="t" r="r" b="b"/>
            <a:pathLst>
              <a:path w="18414" h="69850">
                <a:moveTo>
                  <a:pt x="18312" y="69447"/>
                </a:moveTo>
                <a:lnTo>
                  <a:pt x="0" y="69447"/>
                </a:lnTo>
                <a:lnTo>
                  <a:pt x="0" y="0"/>
                </a:lnTo>
                <a:lnTo>
                  <a:pt x="18312" y="0"/>
                </a:lnTo>
                <a:lnTo>
                  <a:pt x="18312" y="69447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47353" y="2911329"/>
            <a:ext cx="54610" cy="86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" spc="-120" dirty="0">
                <a:solidFill>
                  <a:srgbClr val="ACB5B8"/>
                </a:solidFill>
                <a:latin typeface="Arial"/>
                <a:cs typeface="Arial"/>
              </a:rPr>
              <a:t>►</a:t>
            </a:r>
            <a:endParaRPr sz="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55107" y="2981584"/>
            <a:ext cx="21590" cy="95885"/>
          </a:xfrm>
          <a:custGeom>
            <a:avLst/>
            <a:gdLst/>
            <a:ahLst/>
            <a:cxnLst/>
            <a:rect l="l" t="t" r="r" b="b"/>
            <a:pathLst>
              <a:path w="21589" h="95885">
                <a:moveTo>
                  <a:pt x="21364" y="95490"/>
                </a:moveTo>
                <a:lnTo>
                  <a:pt x="0" y="95490"/>
                </a:lnTo>
                <a:lnTo>
                  <a:pt x="0" y="0"/>
                </a:lnTo>
                <a:lnTo>
                  <a:pt x="21364" y="0"/>
                </a:lnTo>
                <a:lnTo>
                  <a:pt x="21364" y="9549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42407" y="2971651"/>
            <a:ext cx="37465" cy="184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55"/>
              </a:lnSpc>
              <a:spcBef>
                <a:spcPts val="100"/>
              </a:spcBef>
            </a:pPr>
            <a:r>
              <a:rPr sz="550" spc="-50" dirty="0">
                <a:solidFill>
                  <a:srgbClr val="ACB5B8"/>
                </a:solidFill>
                <a:latin typeface="Arial"/>
                <a:cs typeface="Arial"/>
              </a:rPr>
              <a:t>I</a:t>
            </a:r>
            <a:endParaRPr sz="550">
              <a:latin typeface="Arial"/>
              <a:cs typeface="Arial"/>
            </a:endParaRPr>
          </a:p>
          <a:p>
            <a:pPr marL="1270" algn="ctr">
              <a:lnSpc>
                <a:spcPts val="595"/>
              </a:lnSpc>
            </a:pPr>
            <a:r>
              <a:rPr sz="500" b="1" spc="-50" dirty="0">
                <a:solidFill>
                  <a:srgbClr val="9AA3A8"/>
                </a:solidFill>
                <a:latin typeface="Arial"/>
                <a:cs typeface="Arial"/>
              </a:rPr>
              <a:t>f</a:t>
            </a:r>
            <a:endParaRPr sz="5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5398" y="2981584"/>
            <a:ext cx="18415" cy="95885"/>
          </a:xfrm>
          <a:custGeom>
            <a:avLst/>
            <a:gdLst/>
            <a:ahLst/>
            <a:cxnLst/>
            <a:rect l="l" t="t" r="r" b="b"/>
            <a:pathLst>
              <a:path w="18415" h="95885">
                <a:moveTo>
                  <a:pt x="18312" y="95490"/>
                </a:moveTo>
                <a:lnTo>
                  <a:pt x="0" y="95490"/>
                </a:lnTo>
                <a:lnTo>
                  <a:pt x="0" y="0"/>
                </a:lnTo>
                <a:lnTo>
                  <a:pt x="18312" y="0"/>
                </a:lnTo>
                <a:lnTo>
                  <a:pt x="18312" y="9549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02698" y="2971651"/>
            <a:ext cx="3492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ACB5B8"/>
                </a:solidFill>
                <a:latin typeface="Arial"/>
                <a:cs typeface="Arial"/>
              </a:rPr>
              <a:t>I</a:t>
            </a:r>
            <a:endParaRPr sz="5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7654" y="3060736"/>
            <a:ext cx="70485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50"/>
              </a:lnSpc>
              <a:spcBef>
                <a:spcPts val="100"/>
              </a:spcBef>
            </a:pPr>
            <a:r>
              <a:rPr sz="4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450">
              <a:latin typeface="Times New Roman"/>
              <a:cs typeface="Times New Roman"/>
            </a:endParaRPr>
          </a:p>
          <a:p>
            <a:pPr marL="32384">
              <a:lnSpc>
                <a:spcPts val="550"/>
              </a:lnSpc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marL="32384" marR="5080" algn="just">
              <a:lnSpc>
                <a:spcPts val="630"/>
              </a:lnSpc>
              <a:spcBef>
                <a:spcPts val="3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9AA3A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199366" y="0"/>
            <a:ext cx="589280" cy="478155"/>
          </a:xfrm>
          <a:custGeom>
            <a:avLst/>
            <a:gdLst/>
            <a:ahLst/>
            <a:cxnLst/>
            <a:rect l="l" t="t" r="r" b="b"/>
            <a:pathLst>
              <a:path w="589279" h="478155">
                <a:moveTo>
                  <a:pt x="589276" y="478103"/>
                </a:moveTo>
                <a:lnTo>
                  <a:pt x="0" y="478103"/>
                </a:lnTo>
                <a:lnTo>
                  <a:pt x="0" y="0"/>
                </a:lnTo>
                <a:lnTo>
                  <a:pt x="589276" y="0"/>
                </a:lnTo>
                <a:lnTo>
                  <a:pt x="589276" y="478103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5708234" y="-75030"/>
            <a:ext cx="1278255" cy="52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90855" algn="l"/>
              </a:tabLst>
            </a:pPr>
            <a:r>
              <a:rPr sz="3250" b="0" spc="1000" dirty="0">
                <a:solidFill>
                  <a:srgbClr val="87B626"/>
                </a:solidFill>
                <a:latin typeface="Times New Roman"/>
                <a:cs typeface="Times New Roman"/>
              </a:rPr>
              <a:t>-</a:t>
            </a:r>
            <a:r>
              <a:rPr sz="3250" b="0" dirty="0">
                <a:solidFill>
                  <a:srgbClr val="87B626"/>
                </a:solidFill>
                <a:latin typeface="Times New Roman"/>
                <a:cs typeface="Times New Roman"/>
              </a:rPr>
              <a:t>	</a:t>
            </a:r>
            <a:r>
              <a:rPr sz="3250" b="0" spc="1055" dirty="0">
                <a:solidFill>
                  <a:srgbClr val="ACB5B8"/>
                </a:solidFill>
                <a:latin typeface="Times New Roman"/>
                <a:cs typeface="Times New Roman"/>
              </a:rPr>
              <a:t>--</a:t>
            </a:r>
            <a:r>
              <a:rPr sz="3250" b="0" spc="830" dirty="0">
                <a:solidFill>
                  <a:srgbClr val="ACB5B8"/>
                </a:solidFill>
                <a:latin typeface="Times New Roman"/>
                <a:cs typeface="Times New Roman"/>
              </a:rPr>
              <a:t>:</a:t>
            </a:r>
            <a:endParaRPr sz="32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880644" y="406806"/>
            <a:ext cx="21590" cy="485775"/>
          </a:xfrm>
          <a:custGeom>
            <a:avLst/>
            <a:gdLst/>
            <a:ahLst/>
            <a:cxnLst/>
            <a:rect l="l" t="t" r="r" b="b"/>
            <a:pathLst>
              <a:path w="21590" h="485775">
                <a:moveTo>
                  <a:pt x="21526" y="79908"/>
                </a:moveTo>
                <a:lnTo>
                  <a:pt x="21361" y="79908"/>
                </a:lnTo>
                <a:lnTo>
                  <a:pt x="21361" y="0"/>
                </a:lnTo>
                <a:lnTo>
                  <a:pt x="0" y="0"/>
                </a:lnTo>
                <a:lnTo>
                  <a:pt x="0" y="94221"/>
                </a:lnTo>
                <a:lnTo>
                  <a:pt x="165" y="94221"/>
                </a:lnTo>
                <a:lnTo>
                  <a:pt x="165" y="152704"/>
                </a:lnTo>
                <a:lnTo>
                  <a:pt x="0" y="152704"/>
                </a:lnTo>
                <a:lnTo>
                  <a:pt x="0" y="232117"/>
                </a:lnTo>
                <a:lnTo>
                  <a:pt x="0" y="246938"/>
                </a:lnTo>
                <a:lnTo>
                  <a:pt x="0" y="485178"/>
                </a:lnTo>
                <a:lnTo>
                  <a:pt x="21361" y="485178"/>
                </a:lnTo>
                <a:lnTo>
                  <a:pt x="21361" y="165569"/>
                </a:lnTo>
                <a:lnTo>
                  <a:pt x="21526" y="165569"/>
                </a:lnTo>
                <a:lnTo>
                  <a:pt x="21526" y="79908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867955" y="396862"/>
            <a:ext cx="71755" cy="5003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just">
              <a:lnSpc>
                <a:spcPct val="95000"/>
              </a:lnSpc>
              <a:spcBef>
                <a:spcPts val="135"/>
              </a:spcBef>
            </a:pPr>
            <a:r>
              <a:rPr sz="550" spc="120" dirty="0">
                <a:solidFill>
                  <a:srgbClr val="ACB5B8"/>
                </a:solidFill>
                <a:latin typeface="Times New Roman"/>
                <a:cs typeface="Times New Roman"/>
              </a:rPr>
              <a:t>I </a:t>
            </a:r>
            <a:r>
              <a:rPr sz="500" spc="114" dirty="0">
                <a:solidFill>
                  <a:srgbClr val="ACB5B8"/>
                </a:solidFill>
                <a:latin typeface="Times New Roman"/>
                <a:cs typeface="Times New Roman"/>
              </a:rPr>
              <a:t>I </a:t>
            </a:r>
            <a:r>
              <a:rPr sz="550" spc="120" dirty="0">
                <a:solidFill>
                  <a:srgbClr val="ACB5B8"/>
                </a:solidFill>
                <a:latin typeface="Times New Roman"/>
                <a:cs typeface="Times New Roman"/>
              </a:rPr>
              <a:t>I I I 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572376" y="3311956"/>
            <a:ext cx="21590" cy="85725"/>
          </a:xfrm>
          <a:custGeom>
            <a:avLst/>
            <a:gdLst/>
            <a:ahLst/>
            <a:cxnLst/>
            <a:rect l="l" t="t" r="r" b="b"/>
            <a:pathLst>
              <a:path w="21589" h="85725">
                <a:moveTo>
                  <a:pt x="21364" y="85660"/>
                </a:moveTo>
                <a:lnTo>
                  <a:pt x="0" y="85660"/>
                </a:lnTo>
                <a:lnTo>
                  <a:pt x="0" y="0"/>
                </a:lnTo>
                <a:lnTo>
                  <a:pt x="21364" y="0"/>
                </a:lnTo>
                <a:lnTo>
                  <a:pt x="21364" y="8566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3559678" y="3301772"/>
            <a:ext cx="67945" cy="1816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75"/>
              </a:spcBef>
            </a:pPr>
            <a:r>
              <a:rPr sz="500" spc="114" dirty="0">
                <a:solidFill>
                  <a:srgbClr val="ACB5B8"/>
                </a:solidFill>
                <a:latin typeface="Times New Roman"/>
                <a:cs typeface="Times New Roman"/>
              </a:rPr>
              <a:t>I </a:t>
            </a:r>
            <a:r>
              <a:rPr sz="500" spc="114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72205" y="3467226"/>
            <a:ext cx="21590" cy="408940"/>
          </a:xfrm>
          <a:custGeom>
            <a:avLst/>
            <a:gdLst/>
            <a:ahLst/>
            <a:cxnLst/>
            <a:rect l="l" t="t" r="r" b="b"/>
            <a:pathLst>
              <a:path w="21589" h="408939">
                <a:moveTo>
                  <a:pt x="21374" y="0"/>
                </a:moveTo>
                <a:lnTo>
                  <a:pt x="0" y="0"/>
                </a:lnTo>
                <a:lnTo>
                  <a:pt x="0" y="79413"/>
                </a:lnTo>
                <a:lnTo>
                  <a:pt x="0" y="94221"/>
                </a:lnTo>
                <a:lnTo>
                  <a:pt x="0" y="408825"/>
                </a:lnTo>
                <a:lnTo>
                  <a:pt x="21374" y="408825"/>
                </a:lnTo>
                <a:lnTo>
                  <a:pt x="21374" y="79413"/>
                </a:lnTo>
                <a:lnTo>
                  <a:pt x="21374" y="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59518" y="3457287"/>
            <a:ext cx="71755" cy="50038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 algn="just">
              <a:lnSpc>
                <a:spcPct val="93300"/>
              </a:lnSpc>
              <a:spcBef>
                <a:spcPts val="145"/>
              </a:spcBef>
            </a:pPr>
            <a:r>
              <a:rPr sz="550" spc="120" dirty="0">
                <a:solidFill>
                  <a:srgbClr val="ACB5B8"/>
                </a:solidFill>
                <a:latin typeface="Times New Roman"/>
                <a:cs typeface="Times New Roman"/>
              </a:rPr>
              <a:t>I I I I I </a:t>
            </a: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72205" y="3937596"/>
            <a:ext cx="21590" cy="806450"/>
          </a:xfrm>
          <a:custGeom>
            <a:avLst/>
            <a:gdLst/>
            <a:ahLst/>
            <a:cxnLst/>
            <a:rect l="l" t="t" r="r" b="b"/>
            <a:pathLst>
              <a:path w="21589" h="806450">
                <a:moveTo>
                  <a:pt x="21374" y="0"/>
                </a:moveTo>
                <a:lnTo>
                  <a:pt x="0" y="0"/>
                </a:lnTo>
                <a:lnTo>
                  <a:pt x="0" y="79413"/>
                </a:lnTo>
                <a:lnTo>
                  <a:pt x="0" y="94221"/>
                </a:lnTo>
                <a:lnTo>
                  <a:pt x="0" y="805878"/>
                </a:lnTo>
                <a:lnTo>
                  <a:pt x="21374" y="805878"/>
                </a:lnTo>
                <a:lnTo>
                  <a:pt x="21374" y="549770"/>
                </a:lnTo>
                <a:lnTo>
                  <a:pt x="18313" y="549770"/>
                </a:lnTo>
                <a:lnTo>
                  <a:pt x="18313" y="494334"/>
                </a:lnTo>
                <a:lnTo>
                  <a:pt x="21374" y="494334"/>
                </a:lnTo>
                <a:lnTo>
                  <a:pt x="21374" y="411873"/>
                </a:lnTo>
                <a:lnTo>
                  <a:pt x="21374" y="79413"/>
                </a:lnTo>
                <a:lnTo>
                  <a:pt x="21374" y="0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559518" y="3927653"/>
            <a:ext cx="50165" cy="82105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93700"/>
              </a:lnSpc>
              <a:spcBef>
                <a:spcPts val="140"/>
              </a:spcBef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r>
              <a:rPr sz="550" spc="500" dirty="0">
                <a:solidFill>
                  <a:srgbClr val="ACB5B8"/>
                </a:solidFill>
                <a:latin typeface="Times New Roman"/>
                <a:cs typeface="Times New Roman"/>
              </a:rPr>
              <a:t> </a:t>
            </a: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620"/>
              </a:lnSpc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ts val="655"/>
              </a:lnSpc>
            </a:pPr>
            <a:r>
              <a:rPr sz="550" spc="-50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525697" y="4681867"/>
            <a:ext cx="65405" cy="214629"/>
          </a:xfrm>
          <a:custGeom>
            <a:avLst/>
            <a:gdLst/>
            <a:ahLst/>
            <a:cxnLst/>
            <a:rect l="l" t="t" r="r" b="b"/>
            <a:pathLst>
              <a:path w="65404" h="214629">
                <a:moveTo>
                  <a:pt x="30518" y="0"/>
                </a:moveTo>
                <a:lnTo>
                  <a:pt x="0" y="0"/>
                </a:lnTo>
                <a:lnTo>
                  <a:pt x="0" y="214147"/>
                </a:lnTo>
                <a:lnTo>
                  <a:pt x="30518" y="214147"/>
                </a:lnTo>
                <a:lnTo>
                  <a:pt x="30518" y="0"/>
                </a:lnTo>
                <a:close/>
              </a:path>
              <a:path w="65404" h="214629">
                <a:moveTo>
                  <a:pt x="64820" y="46799"/>
                </a:moveTo>
                <a:lnTo>
                  <a:pt x="40411" y="46799"/>
                </a:lnTo>
                <a:lnTo>
                  <a:pt x="40411" y="141020"/>
                </a:lnTo>
                <a:lnTo>
                  <a:pt x="64820" y="141020"/>
                </a:lnTo>
                <a:lnTo>
                  <a:pt x="64820" y="4679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487606" y="4629637"/>
            <a:ext cx="141605" cy="21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75" spc="-37" baseline="-15555" dirty="0">
                <a:solidFill>
                  <a:srgbClr val="ACB5B8"/>
                </a:solidFill>
                <a:latin typeface="Times New Roman"/>
                <a:cs typeface="Times New Roman"/>
              </a:rPr>
              <a:t>,</a:t>
            </a:r>
            <a:r>
              <a:rPr sz="550" spc="-25" dirty="0">
                <a:solidFill>
                  <a:srgbClr val="ACB5B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404342" y="1824728"/>
            <a:ext cx="6350" cy="210185"/>
          </a:xfrm>
          <a:custGeom>
            <a:avLst/>
            <a:gdLst/>
            <a:ahLst/>
            <a:cxnLst/>
            <a:rect l="l" t="t" r="r" b="b"/>
            <a:pathLst>
              <a:path w="6350" h="210185">
                <a:moveTo>
                  <a:pt x="6104" y="209596"/>
                </a:moveTo>
                <a:lnTo>
                  <a:pt x="0" y="209596"/>
                </a:lnTo>
                <a:lnTo>
                  <a:pt x="0" y="0"/>
                </a:lnTo>
                <a:lnTo>
                  <a:pt x="6104" y="0"/>
                </a:lnTo>
                <a:lnTo>
                  <a:pt x="6104" y="209596"/>
                </a:lnTo>
                <a:close/>
              </a:path>
            </a:pathLst>
          </a:custGeom>
          <a:solidFill>
            <a:srgbClr val="E2E4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5253535" y="1820173"/>
            <a:ext cx="116776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55" dirty="0">
                <a:solidFill>
                  <a:srgbClr val="4B4B4B"/>
                </a:solidFill>
                <a:latin typeface="Arial"/>
                <a:cs typeface="Arial"/>
              </a:rPr>
              <a:t>el</a:t>
            </a:r>
            <a:r>
              <a:rPr sz="1150" b="1" spc="55" dirty="0">
                <a:solidFill>
                  <a:srgbClr val="ACB5B8"/>
                </a:solidFill>
                <a:latin typeface="Arial"/>
                <a:cs typeface="Arial"/>
              </a:rPr>
              <a:t>l</a:t>
            </a:r>
            <a:r>
              <a:rPr sz="1150" b="1" spc="55" dirty="0">
                <a:solidFill>
                  <a:srgbClr val="4B4B4B"/>
                </a:solidFill>
                <a:latin typeface="Arial"/>
                <a:cs typeface="Arial"/>
              </a:rPr>
              <a:t>asticseairch</a:t>
            </a:r>
            <a:endParaRPr sz="11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485444" y="2472271"/>
            <a:ext cx="592455" cy="247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220" dirty="0">
                <a:solidFill>
                  <a:srgbClr val="5D5D5D"/>
                </a:solidFill>
                <a:latin typeface="Times New Roman"/>
                <a:cs typeface="Times New Roman"/>
              </a:rPr>
              <a:t>:9200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106071" y="2973432"/>
            <a:ext cx="6908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14" dirty="0">
                <a:solidFill>
                  <a:srgbClr val="383838"/>
                </a:solidFill>
                <a:latin typeface="Arial"/>
                <a:cs typeface="Arial"/>
              </a:rPr>
              <a:t>kibana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503289" y="4200276"/>
            <a:ext cx="47625" cy="19621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4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500" spc="-50" dirty="0">
                <a:solidFill>
                  <a:srgbClr val="9AA3A8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75791" y="4347876"/>
            <a:ext cx="100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9AA3A8"/>
                </a:solidFill>
                <a:latin typeface="Arial"/>
                <a:cs typeface="Arial"/>
              </a:rPr>
              <a:t>'</a:t>
            </a:r>
            <a:r>
              <a:rPr sz="825" spc="-37" baseline="50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825" baseline="5050">
              <a:latin typeface="Times New Roman"/>
              <a:cs typeface="Times New Roman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930726" y="4364719"/>
            <a:ext cx="156210" cy="205740"/>
          </a:xfrm>
          <a:custGeom>
            <a:avLst/>
            <a:gdLst/>
            <a:ahLst/>
            <a:cxnLst/>
            <a:rect l="l" t="t" r="r" b="b"/>
            <a:pathLst>
              <a:path w="156209" h="205739">
                <a:moveTo>
                  <a:pt x="155655" y="205584"/>
                </a:moveTo>
                <a:lnTo>
                  <a:pt x="0" y="205584"/>
                </a:lnTo>
                <a:lnTo>
                  <a:pt x="0" y="0"/>
                </a:lnTo>
                <a:lnTo>
                  <a:pt x="155655" y="0"/>
                </a:lnTo>
                <a:lnTo>
                  <a:pt x="155655" y="205584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930726" y="4364719"/>
            <a:ext cx="156210" cy="20574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1200" spc="-50" dirty="0">
                <a:solidFill>
                  <a:srgbClr val="ACB5B8"/>
                </a:solidFill>
                <a:latin typeface="Times New Roman"/>
                <a:cs typeface="Times New Roman"/>
              </a:rPr>
              <a:t>\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954398" y="4553383"/>
            <a:ext cx="128270" cy="0"/>
          </a:xfrm>
          <a:custGeom>
            <a:avLst/>
            <a:gdLst/>
            <a:ahLst/>
            <a:cxnLst/>
            <a:rect l="l" t="t" r="r" b="b"/>
            <a:pathLst>
              <a:path w="128269">
                <a:moveTo>
                  <a:pt x="0" y="0"/>
                </a:moveTo>
                <a:lnTo>
                  <a:pt x="128186" y="0"/>
                </a:lnTo>
              </a:path>
            </a:pathLst>
          </a:custGeom>
          <a:ln w="6104">
            <a:solidFill>
              <a:srgbClr val="ABB4B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507454" y="4526299"/>
            <a:ext cx="46355" cy="187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50" dirty="0">
                <a:solidFill>
                  <a:srgbClr val="9AA3A8"/>
                </a:solidFill>
                <a:latin typeface="Times New Roman"/>
                <a:cs typeface="Times New Roman"/>
              </a:rPr>
              <a:t>I</a:t>
            </a:r>
            <a:endParaRPr sz="550">
              <a:latin typeface="Times New Roman"/>
              <a:cs typeface="Times New Roman"/>
            </a:endParaRPr>
          </a:p>
          <a:p>
            <a:pPr marL="13335">
              <a:lnSpc>
                <a:spcPct val="100000"/>
              </a:lnSpc>
              <a:spcBef>
                <a:spcPts val="15"/>
              </a:spcBef>
            </a:pPr>
            <a:r>
              <a:rPr sz="500" spc="-50" dirty="0">
                <a:solidFill>
                  <a:srgbClr val="9AA3A8"/>
                </a:solidFill>
                <a:latin typeface="Arial"/>
                <a:cs typeface="Arial"/>
              </a:rPr>
              <a:t>f</a:t>
            </a:r>
            <a:endParaRPr sz="5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3289" y="4691487"/>
            <a:ext cx="3111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00" spc="-50" dirty="0">
                <a:solidFill>
                  <a:srgbClr val="9AA3A8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20949" y="4685439"/>
            <a:ext cx="31115" cy="260985"/>
          </a:xfrm>
          <a:custGeom>
            <a:avLst/>
            <a:gdLst/>
            <a:ahLst/>
            <a:cxnLst/>
            <a:rect l="l" t="t" r="r" b="b"/>
            <a:pathLst>
              <a:path w="31115" h="260985">
                <a:moveTo>
                  <a:pt x="30520" y="260429"/>
                </a:moveTo>
                <a:lnTo>
                  <a:pt x="0" y="260429"/>
                </a:lnTo>
                <a:lnTo>
                  <a:pt x="0" y="0"/>
                </a:lnTo>
                <a:lnTo>
                  <a:pt x="30520" y="0"/>
                </a:lnTo>
                <a:lnTo>
                  <a:pt x="30520" y="260429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08249" y="4680287"/>
            <a:ext cx="7175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10" dirty="0">
                <a:solidFill>
                  <a:srgbClr val="ACB5B8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61255" y="4763298"/>
            <a:ext cx="43180" cy="180340"/>
          </a:xfrm>
          <a:custGeom>
            <a:avLst/>
            <a:gdLst/>
            <a:ahLst/>
            <a:cxnLst/>
            <a:rect l="l" t="t" r="r" b="b"/>
            <a:pathLst>
              <a:path w="43179" h="180339">
                <a:moveTo>
                  <a:pt x="42728" y="179886"/>
                </a:moveTo>
                <a:lnTo>
                  <a:pt x="0" y="179886"/>
                </a:lnTo>
                <a:lnTo>
                  <a:pt x="0" y="0"/>
                </a:lnTo>
                <a:lnTo>
                  <a:pt x="42728" y="0"/>
                </a:lnTo>
                <a:lnTo>
                  <a:pt x="42728" y="179886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548555" y="4755882"/>
            <a:ext cx="800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10" dirty="0">
                <a:solidFill>
                  <a:srgbClr val="ACB5B8"/>
                </a:solidFill>
                <a:latin typeface="Times New Roman"/>
                <a:cs typeface="Times New Roman"/>
              </a:rPr>
              <a:t>...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981779" y="3515320"/>
            <a:ext cx="9652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50" spc="-540" dirty="0">
                <a:solidFill>
                  <a:srgbClr val="181818"/>
                </a:solidFill>
                <a:latin typeface="Arial"/>
                <a:cs typeface="Arial"/>
              </a:rPr>
              <a:t>•</a:t>
            </a:r>
            <a:endParaRPr sz="29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983127" y="3727086"/>
            <a:ext cx="92075" cy="445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50" spc="-495" dirty="0">
                <a:solidFill>
                  <a:srgbClr val="181818"/>
                </a:solidFill>
                <a:latin typeface="Arial"/>
                <a:cs typeface="Arial"/>
              </a:rPr>
              <a:t>•</a:t>
            </a:r>
            <a:endParaRPr sz="27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991247" y="4063315"/>
            <a:ext cx="18351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340" dirty="0">
                <a:solidFill>
                  <a:srgbClr val="181818"/>
                </a:solidFill>
                <a:latin typeface="Arial"/>
                <a:cs typeface="Arial"/>
              </a:rPr>
              <a:t>.</a:t>
            </a:r>
            <a:r>
              <a:rPr sz="900" spc="340" dirty="0">
                <a:solidFill>
                  <a:srgbClr val="9AA3A8"/>
                </a:solidFill>
                <a:latin typeface="Arial"/>
                <a:cs typeface="Arial"/>
              </a:rPr>
              <a:t>,</a:t>
            </a:r>
            <a:endParaRPr sz="9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003635" y="4186663"/>
            <a:ext cx="325755" cy="4197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65"/>
              </a:lnSpc>
            </a:pPr>
            <a:r>
              <a:rPr sz="2950" spc="1475" dirty="0">
                <a:solidFill>
                  <a:srgbClr val="181818"/>
                </a:solidFill>
                <a:latin typeface="Arial"/>
                <a:cs typeface="Arial"/>
              </a:rPr>
              <a:t>•</a:t>
            </a:r>
            <a:endParaRPr sz="295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968580" y="4395279"/>
            <a:ext cx="1245870" cy="260985"/>
            <a:chOff x="1968580" y="4395279"/>
            <a:chExt cx="1245870" cy="260985"/>
          </a:xfrm>
        </p:grpSpPr>
        <p:sp>
          <p:nvSpPr>
            <p:cNvPr id="91" name="object 91"/>
            <p:cNvSpPr/>
            <p:nvPr/>
          </p:nvSpPr>
          <p:spPr>
            <a:xfrm>
              <a:off x="1968580" y="4395279"/>
              <a:ext cx="1245870" cy="260985"/>
            </a:xfrm>
            <a:custGeom>
              <a:avLst/>
              <a:gdLst/>
              <a:ahLst/>
              <a:cxnLst/>
              <a:rect l="l" t="t" r="r" b="b"/>
              <a:pathLst>
                <a:path w="1245870" h="260985">
                  <a:moveTo>
                    <a:pt x="1245241" y="260429"/>
                  </a:moveTo>
                  <a:lnTo>
                    <a:pt x="0" y="260429"/>
                  </a:lnTo>
                  <a:lnTo>
                    <a:pt x="0" y="0"/>
                  </a:lnTo>
                  <a:lnTo>
                    <a:pt x="1245241" y="0"/>
                  </a:lnTo>
                  <a:lnTo>
                    <a:pt x="1245241" y="260429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968580" y="4587361"/>
              <a:ext cx="1245870" cy="13335"/>
            </a:xfrm>
            <a:custGeom>
              <a:avLst/>
              <a:gdLst/>
              <a:ahLst/>
              <a:cxnLst/>
              <a:rect l="l" t="t" r="r" b="b"/>
              <a:pathLst>
                <a:path w="1245870" h="13335">
                  <a:moveTo>
                    <a:pt x="0" y="0"/>
                  </a:moveTo>
                  <a:lnTo>
                    <a:pt x="1245241" y="0"/>
                  </a:lnTo>
                  <a:lnTo>
                    <a:pt x="1245241" y="12726"/>
                  </a:lnTo>
                  <a:lnTo>
                    <a:pt x="0" y="127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CB5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879926" y="4390127"/>
            <a:ext cx="24110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88390" algn="l"/>
                <a:tab pos="2125980" algn="l"/>
              </a:tabLst>
            </a:pPr>
            <a:r>
              <a:rPr sz="1800" u="heavy" baseline="25462" dirty="0">
                <a:solidFill>
                  <a:srgbClr val="ACB5B8"/>
                </a:solidFill>
                <a:uFill>
                  <a:solidFill>
                    <a:srgbClr val="ACB5B8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u="none" baseline="25462" dirty="0">
                <a:solidFill>
                  <a:srgbClr val="ACB5B8"/>
                </a:solidFill>
                <a:latin typeface="Times New Roman"/>
                <a:cs typeface="Times New Roman"/>
              </a:rPr>
              <a:t>	</a:t>
            </a:r>
            <a:r>
              <a:rPr sz="1500" u="none" spc="985" dirty="0">
                <a:solidFill>
                  <a:srgbClr val="ACB5B8"/>
                </a:solidFill>
                <a:latin typeface="Arial"/>
                <a:cs typeface="Arial"/>
              </a:rPr>
              <a:t>y-</a:t>
            </a:r>
            <a:r>
              <a:rPr sz="1500" u="none" spc="790" dirty="0">
                <a:solidFill>
                  <a:srgbClr val="ACB5B8"/>
                </a:solidFill>
                <a:latin typeface="Arial"/>
                <a:cs typeface="Arial"/>
              </a:rPr>
              <a:t>--</a:t>
            </a:r>
            <a:r>
              <a:rPr sz="1500" u="none" spc="740" dirty="0">
                <a:solidFill>
                  <a:srgbClr val="ACB5B8"/>
                </a:solidFill>
                <a:latin typeface="Arial"/>
                <a:cs typeface="Arial"/>
              </a:rPr>
              <a:t>-</a:t>
            </a:r>
            <a:r>
              <a:rPr sz="1500" u="none" dirty="0">
                <a:solidFill>
                  <a:srgbClr val="ACB5B8"/>
                </a:solidFill>
                <a:latin typeface="Arial"/>
                <a:cs typeface="Arial"/>
              </a:rPr>
              <a:t>	</a:t>
            </a:r>
            <a:r>
              <a:rPr sz="1500" u="none" spc="1135" dirty="0">
                <a:solidFill>
                  <a:srgbClr val="ACB5B8"/>
                </a:solidFill>
                <a:latin typeface="Arial"/>
                <a:cs typeface="Arial"/>
              </a:rPr>
              <a:t>J</a:t>
            </a:r>
            <a:endParaRPr sz="15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741881" y="4687414"/>
            <a:ext cx="68072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265" dirty="0">
                <a:solidFill>
                  <a:srgbClr val="4B4B4B"/>
                </a:solidFill>
                <a:latin typeface="Arial"/>
                <a:cs typeface="Arial"/>
              </a:rPr>
              <a:t>Nodes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620350" y="4913501"/>
            <a:ext cx="3794125" cy="230504"/>
            <a:chOff x="620350" y="4913501"/>
            <a:chExt cx="3794125" cy="230504"/>
          </a:xfrm>
        </p:grpSpPr>
        <p:sp>
          <p:nvSpPr>
            <p:cNvPr id="96" name="object 96"/>
            <p:cNvSpPr/>
            <p:nvPr/>
          </p:nvSpPr>
          <p:spPr>
            <a:xfrm>
              <a:off x="620350" y="4949630"/>
              <a:ext cx="369570" cy="194310"/>
            </a:xfrm>
            <a:custGeom>
              <a:avLst/>
              <a:gdLst/>
              <a:ahLst/>
              <a:cxnLst/>
              <a:rect l="l" t="t" r="r" b="b"/>
              <a:pathLst>
                <a:path w="369569" h="194310">
                  <a:moveTo>
                    <a:pt x="369299" y="193869"/>
                  </a:moveTo>
                  <a:lnTo>
                    <a:pt x="0" y="193869"/>
                  </a:lnTo>
                  <a:lnTo>
                    <a:pt x="0" y="0"/>
                  </a:lnTo>
                  <a:lnTo>
                    <a:pt x="369299" y="0"/>
                  </a:lnTo>
                  <a:lnTo>
                    <a:pt x="369299" y="193869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20351" y="5083763"/>
              <a:ext cx="386715" cy="0"/>
            </a:xfrm>
            <a:custGeom>
              <a:avLst/>
              <a:gdLst/>
              <a:ahLst/>
              <a:cxnLst/>
              <a:rect l="l" t="t" r="r" b="b"/>
              <a:pathLst>
                <a:path w="386715">
                  <a:moveTo>
                    <a:pt x="0" y="0"/>
                  </a:moveTo>
                  <a:lnTo>
                    <a:pt x="386462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35431" y="4913502"/>
              <a:ext cx="866775" cy="230504"/>
            </a:xfrm>
            <a:custGeom>
              <a:avLst/>
              <a:gdLst/>
              <a:ahLst/>
              <a:cxnLst/>
              <a:rect l="l" t="t" r="r" b="b"/>
              <a:pathLst>
                <a:path w="866775" h="230504">
                  <a:moveTo>
                    <a:pt x="262470" y="33083"/>
                  </a:moveTo>
                  <a:lnTo>
                    <a:pt x="0" y="33083"/>
                  </a:lnTo>
                  <a:lnTo>
                    <a:pt x="0" y="229997"/>
                  </a:lnTo>
                  <a:lnTo>
                    <a:pt x="262470" y="229997"/>
                  </a:lnTo>
                  <a:lnTo>
                    <a:pt x="262470" y="33083"/>
                  </a:lnTo>
                  <a:close/>
                </a:path>
                <a:path w="866775" h="230504">
                  <a:moveTo>
                    <a:pt x="460857" y="33083"/>
                  </a:moveTo>
                  <a:lnTo>
                    <a:pt x="299097" y="33083"/>
                  </a:lnTo>
                  <a:lnTo>
                    <a:pt x="299097" y="229997"/>
                  </a:lnTo>
                  <a:lnTo>
                    <a:pt x="460857" y="229997"/>
                  </a:lnTo>
                  <a:lnTo>
                    <a:pt x="460857" y="33083"/>
                  </a:lnTo>
                  <a:close/>
                </a:path>
                <a:path w="866775" h="230504">
                  <a:moveTo>
                    <a:pt x="561606" y="0"/>
                  </a:moveTo>
                  <a:lnTo>
                    <a:pt x="500570" y="0"/>
                  </a:lnTo>
                  <a:lnTo>
                    <a:pt x="500570" y="229997"/>
                  </a:lnTo>
                  <a:lnTo>
                    <a:pt x="561606" y="229997"/>
                  </a:lnTo>
                  <a:lnTo>
                    <a:pt x="561606" y="0"/>
                  </a:lnTo>
                  <a:close/>
                </a:path>
                <a:path w="866775" h="230504">
                  <a:moveTo>
                    <a:pt x="866775" y="33083"/>
                  </a:moveTo>
                  <a:lnTo>
                    <a:pt x="604304" y="33083"/>
                  </a:lnTo>
                  <a:lnTo>
                    <a:pt x="604304" y="229997"/>
                  </a:lnTo>
                  <a:lnTo>
                    <a:pt x="866775" y="229997"/>
                  </a:lnTo>
                  <a:lnTo>
                    <a:pt x="866775" y="33083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35431" y="5080709"/>
              <a:ext cx="894715" cy="0"/>
            </a:xfrm>
            <a:custGeom>
              <a:avLst/>
              <a:gdLst/>
              <a:ahLst/>
              <a:cxnLst/>
              <a:rect l="l" t="t" r="r" b="b"/>
              <a:pathLst>
                <a:path w="894714">
                  <a:moveTo>
                    <a:pt x="0" y="0"/>
                  </a:moveTo>
                  <a:lnTo>
                    <a:pt x="894155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944941" y="4916563"/>
              <a:ext cx="561975" cy="227329"/>
            </a:xfrm>
            <a:custGeom>
              <a:avLst/>
              <a:gdLst/>
              <a:ahLst/>
              <a:cxnLst/>
              <a:rect l="l" t="t" r="r" b="b"/>
              <a:pathLst>
                <a:path w="561975" h="227329">
                  <a:moveTo>
                    <a:pt x="155651" y="33070"/>
                  </a:moveTo>
                  <a:lnTo>
                    <a:pt x="0" y="33070"/>
                  </a:lnTo>
                  <a:lnTo>
                    <a:pt x="0" y="226936"/>
                  </a:lnTo>
                  <a:lnTo>
                    <a:pt x="155651" y="226936"/>
                  </a:lnTo>
                  <a:lnTo>
                    <a:pt x="155651" y="33070"/>
                  </a:lnTo>
                  <a:close/>
                </a:path>
                <a:path w="561975" h="227329">
                  <a:moveTo>
                    <a:pt x="253352" y="0"/>
                  </a:moveTo>
                  <a:lnTo>
                    <a:pt x="192316" y="0"/>
                  </a:lnTo>
                  <a:lnTo>
                    <a:pt x="192316" y="226936"/>
                  </a:lnTo>
                  <a:lnTo>
                    <a:pt x="253352" y="226936"/>
                  </a:lnTo>
                  <a:lnTo>
                    <a:pt x="253352" y="0"/>
                  </a:lnTo>
                  <a:close/>
                </a:path>
                <a:path w="561975" h="227329">
                  <a:moveTo>
                    <a:pt x="561581" y="30022"/>
                  </a:moveTo>
                  <a:lnTo>
                    <a:pt x="299097" y="30022"/>
                  </a:lnTo>
                  <a:lnTo>
                    <a:pt x="299097" y="226936"/>
                  </a:lnTo>
                  <a:lnTo>
                    <a:pt x="561581" y="226936"/>
                  </a:lnTo>
                  <a:lnTo>
                    <a:pt x="561581" y="30022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944946" y="5083763"/>
              <a:ext cx="589280" cy="0"/>
            </a:xfrm>
            <a:custGeom>
              <a:avLst/>
              <a:gdLst/>
              <a:ahLst/>
              <a:cxnLst/>
              <a:rect l="l" t="t" r="r" b="b"/>
              <a:pathLst>
                <a:path w="589280">
                  <a:moveTo>
                    <a:pt x="0" y="0"/>
                  </a:moveTo>
                  <a:lnTo>
                    <a:pt x="588949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546234" y="4916555"/>
              <a:ext cx="256540" cy="227329"/>
            </a:xfrm>
            <a:custGeom>
              <a:avLst/>
              <a:gdLst/>
              <a:ahLst/>
              <a:cxnLst/>
              <a:rect l="l" t="t" r="r" b="b"/>
              <a:pathLst>
                <a:path w="256539" h="227329">
                  <a:moveTo>
                    <a:pt x="256373" y="226944"/>
                  </a:moveTo>
                  <a:lnTo>
                    <a:pt x="0" y="226944"/>
                  </a:lnTo>
                  <a:lnTo>
                    <a:pt x="0" y="0"/>
                  </a:lnTo>
                  <a:lnTo>
                    <a:pt x="256373" y="0"/>
                  </a:lnTo>
                  <a:lnTo>
                    <a:pt x="256373" y="226944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46235" y="5082447"/>
              <a:ext cx="309880" cy="0"/>
            </a:xfrm>
            <a:custGeom>
              <a:avLst/>
              <a:gdLst/>
              <a:ahLst/>
              <a:cxnLst/>
              <a:rect l="l" t="t" r="r" b="b"/>
              <a:pathLst>
                <a:path w="309880">
                  <a:moveTo>
                    <a:pt x="0" y="0"/>
                  </a:moveTo>
                  <a:lnTo>
                    <a:pt x="309841" y="0"/>
                  </a:lnTo>
                </a:path>
              </a:pathLst>
            </a:custGeom>
            <a:ln w="15056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845295" y="4913502"/>
              <a:ext cx="262890" cy="230504"/>
            </a:xfrm>
            <a:custGeom>
              <a:avLst/>
              <a:gdLst/>
              <a:ahLst/>
              <a:cxnLst/>
              <a:rect l="l" t="t" r="r" b="b"/>
              <a:pathLst>
                <a:path w="262889" h="230504">
                  <a:moveTo>
                    <a:pt x="161759" y="33083"/>
                  </a:moveTo>
                  <a:lnTo>
                    <a:pt x="0" y="33083"/>
                  </a:lnTo>
                  <a:lnTo>
                    <a:pt x="0" y="229997"/>
                  </a:lnTo>
                  <a:lnTo>
                    <a:pt x="161759" y="229997"/>
                  </a:lnTo>
                  <a:lnTo>
                    <a:pt x="161759" y="33083"/>
                  </a:lnTo>
                  <a:close/>
                </a:path>
                <a:path w="262889" h="230504">
                  <a:moveTo>
                    <a:pt x="262509" y="0"/>
                  </a:moveTo>
                  <a:lnTo>
                    <a:pt x="201472" y="0"/>
                  </a:lnTo>
                  <a:lnTo>
                    <a:pt x="201472" y="229997"/>
                  </a:lnTo>
                  <a:lnTo>
                    <a:pt x="262509" y="229997"/>
                  </a:lnTo>
                  <a:lnTo>
                    <a:pt x="262509" y="0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845305" y="5080709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30">
                  <a:moveTo>
                    <a:pt x="0" y="0"/>
                  </a:moveTo>
                  <a:lnTo>
                    <a:pt x="315977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147479" y="4916563"/>
              <a:ext cx="861060" cy="227329"/>
            </a:xfrm>
            <a:custGeom>
              <a:avLst/>
              <a:gdLst/>
              <a:ahLst/>
              <a:cxnLst/>
              <a:rect l="l" t="t" r="r" b="b"/>
              <a:pathLst>
                <a:path w="861060" h="227329">
                  <a:moveTo>
                    <a:pt x="262483" y="0"/>
                  </a:moveTo>
                  <a:lnTo>
                    <a:pt x="0" y="0"/>
                  </a:lnTo>
                  <a:lnTo>
                    <a:pt x="0" y="226936"/>
                  </a:lnTo>
                  <a:lnTo>
                    <a:pt x="262483" y="226936"/>
                  </a:lnTo>
                  <a:lnTo>
                    <a:pt x="262483" y="0"/>
                  </a:lnTo>
                  <a:close/>
                </a:path>
                <a:path w="861060" h="227329">
                  <a:moveTo>
                    <a:pt x="561581" y="0"/>
                  </a:moveTo>
                  <a:lnTo>
                    <a:pt x="299110" y="0"/>
                  </a:lnTo>
                  <a:lnTo>
                    <a:pt x="299110" y="226936"/>
                  </a:lnTo>
                  <a:lnTo>
                    <a:pt x="561581" y="226936"/>
                  </a:lnTo>
                  <a:lnTo>
                    <a:pt x="561581" y="0"/>
                  </a:lnTo>
                  <a:close/>
                </a:path>
                <a:path w="861060" h="227329">
                  <a:moveTo>
                    <a:pt x="860691" y="0"/>
                  </a:moveTo>
                  <a:lnTo>
                    <a:pt x="604316" y="0"/>
                  </a:lnTo>
                  <a:lnTo>
                    <a:pt x="604316" y="226936"/>
                  </a:lnTo>
                  <a:lnTo>
                    <a:pt x="860691" y="226936"/>
                  </a:lnTo>
                  <a:lnTo>
                    <a:pt x="860691" y="0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147491" y="5082447"/>
              <a:ext cx="880110" cy="0"/>
            </a:xfrm>
            <a:custGeom>
              <a:avLst/>
              <a:gdLst/>
              <a:ahLst/>
              <a:cxnLst/>
              <a:rect l="l" t="t" r="r" b="b"/>
              <a:pathLst>
                <a:path w="880110">
                  <a:moveTo>
                    <a:pt x="0" y="0"/>
                  </a:moveTo>
                  <a:lnTo>
                    <a:pt x="879942" y="0"/>
                  </a:lnTo>
                </a:path>
              </a:pathLst>
            </a:custGeom>
            <a:ln w="15056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056973" y="4946575"/>
              <a:ext cx="262890" cy="197485"/>
            </a:xfrm>
            <a:custGeom>
              <a:avLst/>
              <a:gdLst/>
              <a:ahLst/>
              <a:cxnLst/>
              <a:rect l="l" t="t" r="r" b="b"/>
              <a:pathLst>
                <a:path w="262889" h="197485">
                  <a:moveTo>
                    <a:pt x="262477" y="196924"/>
                  </a:moveTo>
                  <a:lnTo>
                    <a:pt x="0" y="196924"/>
                  </a:lnTo>
                  <a:lnTo>
                    <a:pt x="0" y="0"/>
                  </a:lnTo>
                  <a:lnTo>
                    <a:pt x="262477" y="0"/>
                  </a:lnTo>
                  <a:lnTo>
                    <a:pt x="262477" y="196924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056975" y="5080709"/>
              <a:ext cx="180340" cy="0"/>
            </a:xfrm>
            <a:custGeom>
              <a:avLst/>
              <a:gdLst/>
              <a:ahLst/>
              <a:cxnLst/>
              <a:rect l="l" t="t" r="r" b="b"/>
              <a:pathLst>
                <a:path w="180339">
                  <a:moveTo>
                    <a:pt x="0" y="0"/>
                  </a:moveTo>
                  <a:lnTo>
                    <a:pt x="180082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353055" y="4913501"/>
              <a:ext cx="61594" cy="230504"/>
            </a:xfrm>
            <a:custGeom>
              <a:avLst/>
              <a:gdLst/>
              <a:ahLst/>
              <a:cxnLst/>
              <a:rect l="l" t="t" r="r" b="b"/>
              <a:pathLst>
                <a:path w="61595" h="230504">
                  <a:moveTo>
                    <a:pt x="61041" y="229998"/>
                  </a:moveTo>
                  <a:lnTo>
                    <a:pt x="0" y="229998"/>
                  </a:lnTo>
                  <a:lnTo>
                    <a:pt x="0" y="0"/>
                  </a:lnTo>
                  <a:lnTo>
                    <a:pt x="61041" y="0"/>
                  </a:lnTo>
                  <a:lnTo>
                    <a:pt x="61041" y="229998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4340357" y="4908852"/>
            <a:ext cx="971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ACB5B8"/>
                </a:solidFill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4459845" y="4946575"/>
            <a:ext cx="161925" cy="197485"/>
            <a:chOff x="4459845" y="4946575"/>
            <a:chExt cx="161925" cy="197485"/>
          </a:xfrm>
        </p:grpSpPr>
        <p:sp>
          <p:nvSpPr>
            <p:cNvPr id="113" name="object 113"/>
            <p:cNvSpPr/>
            <p:nvPr/>
          </p:nvSpPr>
          <p:spPr>
            <a:xfrm>
              <a:off x="4459845" y="4946575"/>
              <a:ext cx="161925" cy="197485"/>
            </a:xfrm>
            <a:custGeom>
              <a:avLst/>
              <a:gdLst/>
              <a:ahLst/>
              <a:cxnLst/>
              <a:rect l="l" t="t" r="r" b="b"/>
              <a:pathLst>
                <a:path w="161925" h="197485">
                  <a:moveTo>
                    <a:pt x="161759" y="196924"/>
                  </a:moveTo>
                  <a:lnTo>
                    <a:pt x="0" y="196924"/>
                  </a:lnTo>
                  <a:lnTo>
                    <a:pt x="0" y="0"/>
                  </a:lnTo>
                  <a:lnTo>
                    <a:pt x="161759" y="0"/>
                  </a:lnTo>
                  <a:lnTo>
                    <a:pt x="161759" y="196924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59847" y="5080709"/>
              <a:ext cx="120650" cy="0"/>
            </a:xfrm>
            <a:custGeom>
              <a:avLst/>
              <a:gdLst/>
              <a:ahLst/>
              <a:cxnLst/>
              <a:rect l="l" t="t" r="r" b="b"/>
              <a:pathLst>
                <a:path w="120650">
                  <a:moveTo>
                    <a:pt x="0" y="0"/>
                  </a:moveTo>
                  <a:lnTo>
                    <a:pt x="120054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15" name="object 115"/>
          <p:cNvGraphicFramePr>
            <a:graphicFrameLocks noGrp="1"/>
          </p:cNvGraphicFramePr>
          <p:nvPr/>
        </p:nvGraphicFramePr>
        <p:xfrm>
          <a:off x="4661282" y="4916555"/>
          <a:ext cx="1181733" cy="226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638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9050">
                      <a:solidFill>
                        <a:srgbClr val="ABB4B7"/>
                      </a:solidFill>
                      <a:prstDash val="dash"/>
                    </a:lnB>
                    <a:solidFill>
                      <a:srgbClr val="EFF4F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780">
                        <a:lnSpc>
                          <a:spcPts val="162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spc="-10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18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spc="-5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20955">
                        <a:lnSpc>
                          <a:spcPts val="1620"/>
                        </a:lnSpc>
                        <a:spcBef>
                          <a:spcPts val="65"/>
                        </a:spcBef>
                      </a:pPr>
                      <a:r>
                        <a:rPr sz="160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spc="-15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r>
                        <a:rPr sz="1600" spc="-15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5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825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>
                        <a:lnSpc>
                          <a:spcPts val="1645"/>
                        </a:lnSpc>
                        <a:spcBef>
                          <a:spcPts val="40"/>
                        </a:spcBef>
                      </a:pPr>
                      <a:r>
                        <a:rPr sz="1600" spc="-50" dirty="0">
                          <a:solidFill>
                            <a:srgbClr val="ACB5B8"/>
                          </a:solidFill>
                          <a:latin typeface="Times New Roman"/>
                          <a:cs typeface="Times New Roman"/>
                        </a:rPr>
                        <a:t>-</a:t>
                      </a: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EF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ABB4B7"/>
                      </a:solidFill>
                      <a:prstDash val="dash"/>
                    </a:lnT>
                    <a:solidFill>
                      <a:srgbClr val="EFF4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3810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solidFill>
                      <a:srgbClr val="EFF4F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57150">
                      <a:solidFill>
                        <a:srgbClr val="FFFFFF"/>
                      </a:solidFill>
                      <a:prstDash val="solid"/>
                    </a:lnL>
                    <a:solidFill>
                      <a:srgbClr val="EFF4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6" name="object 116"/>
          <p:cNvSpPr/>
          <p:nvPr/>
        </p:nvSpPr>
        <p:spPr>
          <a:xfrm>
            <a:off x="5564725" y="5079393"/>
            <a:ext cx="142875" cy="0"/>
          </a:xfrm>
          <a:custGeom>
            <a:avLst/>
            <a:gdLst/>
            <a:ahLst/>
            <a:cxnLst/>
            <a:rect l="l" t="t" r="r" b="b"/>
            <a:pathLst>
              <a:path w="142875">
                <a:moveTo>
                  <a:pt x="0" y="0"/>
                </a:moveTo>
                <a:lnTo>
                  <a:pt x="142287" y="0"/>
                </a:lnTo>
              </a:path>
            </a:pathLst>
          </a:custGeom>
          <a:ln w="15056">
            <a:solidFill>
              <a:srgbClr val="ABB4B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863826" y="4913501"/>
            <a:ext cx="61594" cy="230504"/>
          </a:xfrm>
          <a:custGeom>
            <a:avLst/>
            <a:gdLst/>
            <a:ahLst/>
            <a:cxnLst/>
            <a:rect l="l" t="t" r="r" b="b"/>
            <a:pathLst>
              <a:path w="61595" h="230504">
                <a:moveTo>
                  <a:pt x="61041" y="229998"/>
                </a:moveTo>
                <a:lnTo>
                  <a:pt x="0" y="229998"/>
                </a:lnTo>
                <a:lnTo>
                  <a:pt x="0" y="0"/>
                </a:lnTo>
                <a:lnTo>
                  <a:pt x="61041" y="0"/>
                </a:lnTo>
                <a:lnTo>
                  <a:pt x="61041" y="229998"/>
                </a:lnTo>
                <a:close/>
              </a:path>
            </a:pathLst>
          </a:custGeom>
          <a:solidFill>
            <a:srgbClr val="EFF4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851128" y="4908852"/>
            <a:ext cx="971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solidFill>
                  <a:srgbClr val="ACB5B8"/>
                </a:solidFill>
                <a:latin typeface="Times New Roman"/>
                <a:cs typeface="Times New Roman"/>
              </a:rPr>
              <a:t>-</a:t>
            </a:r>
            <a:endParaRPr sz="1600">
              <a:latin typeface="Times New Roman"/>
              <a:cs typeface="Times New Roman"/>
            </a:endParaRPr>
          </a:p>
        </p:txBody>
      </p:sp>
      <p:grpSp>
        <p:nvGrpSpPr>
          <p:cNvPr id="119" name="object 119"/>
          <p:cNvGrpSpPr/>
          <p:nvPr/>
        </p:nvGrpSpPr>
        <p:grpSpPr>
          <a:xfrm>
            <a:off x="5970617" y="4946575"/>
            <a:ext cx="161925" cy="197485"/>
            <a:chOff x="5970617" y="4946575"/>
            <a:chExt cx="161925" cy="197485"/>
          </a:xfrm>
        </p:grpSpPr>
        <p:sp>
          <p:nvSpPr>
            <p:cNvPr id="120" name="object 120"/>
            <p:cNvSpPr/>
            <p:nvPr/>
          </p:nvSpPr>
          <p:spPr>
            <a:xfrm>
              <a:off x="5970617" y="4946575"/>
              <a:ext cx="161925" cy="197485"/>
            </a:xfrm>
            <a:custGeom>
              <a:avLst/>
              <a:gdLst/>
              <a:ahLst/>
              <a:cxnLst/>
              <a:rect l="l" t="t" r="r" b="b"/>
              <a:pathLst>
                <a:path w="161925" h="197485">
                  <a:moveTo>
                    <a:pt x="161759" y="196924"/>
                  </a:moveTo>
                  <a:lnTo>
                    <a:pt x="0" y="196924"/>
                  </a:lnTo>
                  <a:lnTo>
                    <a:pt x="0" y="0"/>
                  </a:lnTo>
                  <a:lnTo>
                    <a:pt x="161759" y="0"/>
                  </a:lnTo>
                  <a:lnTo>
                    <a:pt x="161759" y="196924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70619" y="5080709"/>
              <a:ext cx="120650" cy="0"/>
            </a:xfrm>
            <a:custGeom>
              <a:avLst/>
              <a:gdLst/>
              <a:ahLst/>
              <a:cxnLst/>
              <a:rect l="l" t="t" r="r" b="b"/>
              <a:pathLst>
                <a:path w="120650">
                  <a:moveTo>
                    <a:pt x="0" y="0"/>
                  </a:moveTo>
                  <a:lnTo>
                    <a:pt x="120054" y="0"/>
                  </a:lnTo>
                </a:path>
              </a:pathLst>
            </a:custGeom>
            <a:ln w="15107">
              <a:solidFill>
                <a:srgbClr val="ABB4B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6183670" y="4814749"/>
            <a:ext cx="541655" cy="295275"/>
            <a:chOff x="6183670" y="4814749"/>
            <a:chExt cx="541655" cy="295275"/>
          </a:xfrm>
        </p:grpSpPr>
        <p:sp>
          <p:nvSpPr>
            <p:cNvPr id="123" name="object 123"/>
            <p:cNvSpPr/>
            <p:nvPr/>
          </p:nvSpPr>
          <p:spPr>
            <a:xfrm>
              <a:off x="6183670" y="4814749"/>
              <a:ext cx="457834" cy="295275"/>
            </a:xfrm>
            <a:custGeom>
              <a:avLst/>
              <a:gdLst/>
              <a:ahLst/>
              <a:cxnLst/>
              <a:rect l="l" t="t" r="r" b="b"/>
              <a:pathLst>
                <a:path w="457834" h="295275">
                  <a:moveTo>
                    <a:pt x="457809" y="295153"/>
                  </a:moveTo>
                  <a:lnTo>
                    <a:pt x="0" y="295153"/>
                  </a:lnTo>
                  <a:lnTo>
                    <a:pt x="0" y="0"/>
                  </a:lnTo>
                  <a:lnTo>
                    <a:pt x="457809" y="0"/>
                  </a:lnTo>
                  <a:lnTo>
                    <a:pt x="457809" y="295153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183673" y="5075864"/>
              <a:ext cx="445134" cy="0"/>
            </a:xfrm>
            <a:custGeom>
              <a:avLst/>
              <a:gdLst/>
              <a:ahLst/>
              <a:cxnLst/>
              <a:rect l="l" t="t" r="r" b="b"/>
              <a:pathLst>
                <a:path w="445134">
                  <a:moveTo>
                    <a:pt x="0" y="0"/>
                  </a:moveTo>
                  <a:lnTo>
                    <a:pt x="444741" y="0"/>
                  </a:lnTo>
                </a:path>
              </a:pathLst>
            </a:custGeom>
            <a:ln w="13619">
              <a:solidFill>
                <a:srgbClr val="ABB4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675999" y="4966891"/>
              <a:ext cx="48895" cy="94615"/>
            </a:xfrm>
            <a:custGeom>
              <a:avLst/>
              <a:gdLst/>
              <a:ahLst/>
              <a:cxnLst/>
              <a:rect l="l" t="t" r="r" b="b"/>
              <a:pathLst>
                <a:path w="48895" h="94614">
                  <a:moveTo>
                    <a:pt x="48833" y="94226"/>
                  </a:moveTo>
                  <a:lnTo>
                    <a:pt x="0" y="94226"/>
                  </a:lnTo>
                  <a:lnTo>
                    <a:pt x="0" y="0"/>
                  </a:lnTo>
                  <a:lnTo>
                    <a:pt x="48833" y="0"/>
                  </a:lnTo>
                  <a:lnTo>
                    <a:pt x="48833" y="94226"/>
                  </a:lnTo>
                  <a:close/>
                </a:path>
              </a:pathLst>
            </a:custGeom>
            <a:solidFill>
              <a:srgbClr val="EFF4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6663301" y="4956958"/>
            <a:ext cx="8001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spc="-65" dirty="0">
                <a:solidFill>
                  <a:srgbClr val="ACB5B8"/>
                </a:solidFill>
                <a:latin typeface="Times New Roman"/>
                <a:cs typeface="Times New Roman"/>
              </a:rPr>
              <a:t>.,,,,,</a:t>
            </a:r>
            <a:endParaRPr sz="5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066030"/>
            <a:chOff x="0" y="0"/>
            <a:chExt cx="9144000" cy="506603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300"/>
                  </a:moveTo>
                  <a:lnTo>
                    <a:pt x="9144000" y="10993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99300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2787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37576" y="42671"/>
              <a:ext cx="1066800" cy="1066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5065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CE3F7-E697-20D3-B712-1A9D8C0AE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BB03-A751-5B21-770C-9D033F75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7966232" cy="3835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Kubernetes and Big Data</a:t>
            </a:r>
          </a:p>
        </p:txBody>
      </p:sp>
    </p:spTree>
    <p:extLst>
      <p:ext uri="{BB962C8B-B14F-4D97-AF65-F5344CB8AC3E}">
        <p14:creationId xmlns:p14="http://schemas.microsoft.com/office/powerpoint/2010/main" val="336791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24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311182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Gill Sans"/>
              <a:buNone/>
            </a:pPr>
            <a:r>
              <a:rPr lang="en" sz="2700">
                <a:solidFill>
                  <a:schemeClr val="accent2"/>
                </a:solidFill>
              </a:rPr>
              <a:t>APPS CREATED FROM INTERFACE</a:t>
            </a:r>
            <a:endParaRPr sz="1100"/>
          </a:p>
        </p:txBody>
      </p:sp>
      <p:pic>
        <p:nvPicPr>
          <p:cNvPr id="850" name="Google Shape;850;p124" descr="A screenshot of a cell phone&#10;&#10;Description generated with very high confidenc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r="16122"/>
          <a:stretch/>
        </p:blipFill>
        <p:spPr>
          <a:xfrm>
            <a:off x="334900" y="542924"/>
            <a:ext cx="5623962" cy="425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01013" y="4174433"/>
            <a:ext cx="1276399" cy="402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5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311182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lang="en" sz="2400">
                <a:solidFill>
                  <a:srgbClr val="FFFFFF"/>
                </a:solidFill>
              </a:rPr>
              <a:t>APPS CREATED FROM INTERFACE</a:t>
            </a:r>
            <a:endParaRPr sz="1100"/>
          </a:p>
        </p:txBody>
      </p:sp>
      <p:pic>
        <p:nvPicPr>
          <p:cNvPr id="857" name="Google Shape;857;p1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871" y="4211581"/>
            <a:ext cx="1276399" cy="402153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125"/>
          <p:cNvSpPr txBox="1"/>
          <p:nvPr/>
        </p:nvSpPr>
        <p:spPr>
          <a:xfrm>
            <a:off x="288235" y="434216"/>
            <a:ext cx="9101759" cy="3704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user@cloudshell:</a:t>
            </a:r>
            <a:r>
              <a:rPr lang="en" sz="11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~ (demo)</a:t>
            </a: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$ kubectl get helmreleases --namespace=demo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                AGE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internal-sparksql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jupyter                17m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spark                  12m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user@cloudshell:</a:t>
            </a:r>
            <a:r>
              <a:rPr lang="en" sz="11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~ (demo)</a:t>
            </a: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$ kubectl get statefulsets --namespace=demo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                                                       DESIRED CURRENT AGE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demo-internal-sparksql-bdl-sparksql-master       1               1      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demo-internal-sparksql-bdl-sparksql-worker      1               1      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demo-jupyter-bdl-jupyter                                  1               1        17m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demo-spark-bdl-spark-master                           1               1        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demo-spark-bdl-spark-worker                          1               1        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user@cloudshell:</a:t>
            </a:r>
            <a:r>
              <a:rPr lang="en" sz="11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~ (demo)</a:t>
            </a: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$ kubectl get pods --namespace=demo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                                                         READY   STATUS    RESTARTS   AGE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demo-internal-sparksql-bdl-sparksql-master-0   2/2        Running           2        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demo-internal-sparksql-bdl-sparksql-worker-0   1/1       Running           0        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demo-jupyter-bdl-jupyter-0                               1/1       Running           0          18m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demo-spark-bdl-spark-master-0                        2/2       Running           0          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demo-spark-bdl-spark-worker-0                       1/1       Running           0          13m</a:t>
            </a:r>
            <a:endParaRPr sz="1100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6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311182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lang="en" sz="2400">
                <a:solidFill>
                  <a:srgbClr val="FFFFFF"/>
                </a:solidFill>
              </a:rPr>
              <a:t>APPS CREATED FROM INTERFACE</a:t>
            </a:r>
            <a:endParaRPr sz="1100"/>
          </a:p>
        </p:txBody>
      </p:sp>
      <p:pic>
        <p:nvPicPr>
          <p:cNvPr id="864" name="Google Shape;864;p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871" y="4211581"/>
            <a:ext cx="1276399" cy="402153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26"/>
          <p:cNvSpPr txBox="1"/>
          <p:nvPr/>
        </p:nvSpPr>
        <p:spPr>
          <a:xfrm>
            <a:off x="288235" y="434216"/>
            <a:ext cx="9101759" cy="283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user@cloudshell:</a:t>
            </a:r>
            <a:r>
              <a:rPr lang="en" sz="9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~ (demo)</a:t>
            </a: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$ kubectl get services --namespace=demo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                                                                   TYPE                CLUSTER-IP      EXTERNAL-IP     PORT(S)                                                                                       AGE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demo-internal-sparksql-bdl-sparksql-master             ClusterIP           None                &lt;none&gt;               4040/TCP,8080/TCP,7077/TCP,10000/TCP                                    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demo-internal-sparksql-bdl-sparksql-master-public    LoadBalancer    10.31.252.242    34.80.170.123       80:32438/TCP,4040:30330/TCP,7077:30605/TCP,10000:32755/TCP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demo-internal-sparksql-bdl-sparksql-worker             ClusterIP          None                &lt;none&gt;                8081/TCP                                                                                    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demo-internal-sparksql-bdl-sparksql-worker-public    LoadBalancer   10.31.254.85       34.80.191.210      8081:32181/TCP                                                                           24m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demo-jupyter-bdl-jupyter                                         ClusterIP          None                &lt;none&gt;               8888/TCP                                                                                    18m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demo-jupyter-bdl-jupyter-public                                LoadBalancer   10.31.253.99       34.80.208.250     8888:30753/TCP                                                                          18m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demo-spark-bdl-spark-master                                  ClusterIP          None                &lt;none&gt;               4040/TCP,8080/TCP,7077/TCP                                                      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demo-spark-bdl-spark-master-public                         LoadBalancer    10.31.249.147    35.201.134.214    80:31575/TCP,4040:32010/TCP,7077:30910/TCP                            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demo-spark-bdl-spark-worker                                 ClusterIP           None               &lt;none&gt;                8081/TCP                                                                                   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demo-spark-bdl-spark-worker-public                        LoadBalancer    10.31.243.213    35.201.202.111     8081:31535/TCP                                                                         13m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user@cloudshell:</a:t>
            </a:r>
            <a:r>
              <a:rPr lang="en" sz="900" b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~ (demo)</a:t>
            </a: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$ kubectl get pvc --namespace=demo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                                                                    STATUS    VOLUME                                                        CAPACITY   ACCESS MODES   STORAGECLASS   AGE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data-demo-internal-sparksql-bdl-sparksql-master-0      Bound     pvc-f37593fa-43e4-11e9-90c0-42010a8c0026     15Gi               RWO                   standard              1h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data-demo-internal-sparksql-bdl-sparksql-worker-0     Bound      pvc-f376aa77-43e4-11e9-90c0-42010a8c0026    15Gi               RWO                   standard              1h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data-demo-jupyter-bdl-jupyter                                    Bound     pvc-d9e302f5-43e5-11e9-90c0-42010a8c0026   15Gi                RWO                   standard             1h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data-demo-spark-bdl-spark-master-0                           Bound     pvc-7e301d28-43e6-11e9-90c0-42010a8c0026   15Gi               RWO                   standard             1h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data-demo-spark-bdl-spark-worker-0                          Bound     pvc-7e314394-43e6-11e9-90c0-42010a8c0026   15Gi               RWO                    standard             1h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27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311182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Gill Sans"/>
              <a:buNone/>
            </a:pPr>
            <a:r>
              <a:rPr lang="en" sz="2700">
                <a:solidFill>
                  <a:schemeClr val="accent2"/>
                </a:solidFill>
              </a:rPr>
              <a:t>UPLOAD DATA VIA JUPYTER</a:t>
            </a:r>
            <a:endParaRPr sz="1100"/>
          </a:p>
        </p:txBody>
      </p:sp>
      <p:pic>
        <p:nvPicPr>
          <p:cNvPr id="871" name="Google Shape;871;p1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013" y="4174433"/>
            <a:ext cx="1276399" cy="40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27" descr="A screenshot of a social media post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25" y="1260463"/>
            <a:ext cx="5405645" cy="2678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FF103-F84C-014A-7914-1830A79E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94" y="359620"/>
            <a:ext cx="8108156" cy="994172"/>
          </a:xfrm>
        </p:spPr>
        <p:txBody>
          <a:bodyPr spcFirstLastPara="1" vert="horz" wrap="square" lIns="68580" tIns="34290" rIns="68580" bIns="34290" rtlCol="0" anchor="ctr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Kubernetes?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E141FE-6C12-16D4-82F4-99FA01C52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78" y="1425800"/>
            <a:ext cx="2726573" cy="264737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5C869AA-001A-306F-0EE4-EFEC210A357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20322260"/>
              </p:ext>
            </p:extLst>
          </p:nvPr>
        </p:nvGraphicFramePr>
        <p:xfrm>
          <a:off x="5092735" y="359620"/>
          <a:ext cx="4186997" cy="407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F67F17A-3484-3A20-65EB-6C3AD12C4BE8}"/>
              </a:ext>
            </a:extLst>
          </p:cNvPr>
          <p:cNvSpPr txBox="1"/>
          <p:nvPr/>
        </p:nvSpPr>
        <p:spPr>
          <a:xfrm>
            <a:off x="3118247" y="4704730"/>
            <a:ext cx="29075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accent2"/>
                </a:solidFill>
              </a:rPr>
              <a:t>Learn more: </a:t>
            </a:r>
            <a:r>
              <a:rPr lang="en-US" sz="1050" dirty="0"/>
              <a:t>https://kubernetes.io/</a:t>
            </a:r>
          </a:p>
        </p:txBody>
      </p:sp>
    </p:spTree>
    <p:extLst>
      <p:ext uri="{BB962C8B-B14F-4D97-AF65-F5344CB8AC3E}">
        <p14:creationId xmlns:p14="http://schemas.microsoft.com/office/powerpoint/2010/main" val="307250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8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311182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Gill Sans"/>
              <a:buNone/>
            </a:pPr>
            <a:r>
              <a:rPr lang="en" sz="2700">
                <a:solidFill>
                  <a:schemeClr val="accent2"/>
                </a:solidFill>
              </a:rPr>
              <a:t>CONNECT TO SPARK AND RUN QUERY</a:t>
            </a:r>
            <a:endParaRPr sz="1100">
              <a:solidFill>
                <a:schemeClr val="accent2"/>
              </a:solidFill>
            </a:endParaRPr>
          </a:p>
        </p:txBody>
      </p:sp>
      <p:pic>
        <p:nvPicPr>
          <p:cNvPr id="878" name="Google Shape;878;p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013" y="4174433"/>
            <a:ext cx="1276399" cy="40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28" descr="A screenshot of a cell phone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25" y="671543"/>
            <a:ext cx="5346631" cy="39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29"/>
          <p:cNvSpPr txBox="1">
            <a:spLocks noGrp="1"/>
          </p:cNvSpPr>
          <p:nvPr>
            <p:ph type="title"/>
          </p:nvPr>
        </p:nvSpPr>
        <p:spPr>
          <a:xfrm>
            <a:off x="6222206" y="1064419"/>
            <a:ext cx="2752231" cy="1564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Gill Sans"/>
              <a:buNone/>
            </a:pPr>
            <a:r>
              <a:rPr lang="en" sz="2700">
                <a:solidFill>
                  <a:schemeClr val="accent2"/>
                </a:solidFill>
              </a:rPr>
              <a:t>SPARK UI SHOWS CONNECTION FROM JUPYTER </a:t>
            </a:r>
            <a:endParaRPr sz="1100"/>
          </a:p>
        </p:txBody>
      </p:sp>
      <p:pic>
        <p:nvPicPr>
          <p:cNvPr id="885" name="Google Shape;885;p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1013" y="4174433"/>
            <a:ext cx="1276399" cy="402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129" descr="A screenshot of a cell phone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613" y="1214356"/>
            <a:ext cx="5604427" cy="265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18E4-6D2E-B395-64A3-F325B59B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0" y="85913"/>
            <a:ext cx="6321600" cy="635400"/>
          </a:xfrm>
        </p:spPr>
        <p:txBody>
          <a:bodyPr/>
          <a:lstStyle/>
          <a:p>
            <a:r>
              <a:rPr lang="en-US" dirty="0" err="1"/>
              <a:t>kubectl</a:t>
            </a:r>
            <a:r>
              <a:rPr lang="en-US" dirty="0"/>
              <a:t>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CFF8A-EE60-B57A-FABF-3262DEA64526}"/>
              </a:ext>
            </a:extLst>
          </p:cNvPr>
          <p:cNvSpPr txBox="1"/>
          <p:nvPr/>
        </p:nvSpPr>
        <p:spPr>
          <a:xfrm>
            <a:off x="570322" y="1924328"/>
            <a:ext cx="8003356" cy="738664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Apply Kubernetes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apply -f &lt;pod </a:t>
            </a:r>
            <a:r>
              <a:rPr lang="en-US" dirty="0" err="1"/>
              <a:t>yaml</a:t>
            </a:r>
            <a:r>
              <a:rPr lang="en-US" dirty="0"/>
              <a:t> file&gt;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apply -f </a:t>
            </a:r>
            <a:r>
              <a:rPr lang="en-US" dirty="0" err="1"/>
              <a:t>example_pod.yml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319BF-B14C-AB07-F854-AD90CD381FC3}"/>
              </a:ext>
            </a:extLst>
          </p:cNvPr>
          <p:cNvSpPr txBox="1"/>
          <p:nvPr/>
        </p:nvSpPr>
        <p:spPr>
          <a:xfrm>
            <a:off x="570321" y="2869792"/>
            <a:ext cx="8003357" cy="738664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Execute Command in Pod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-it &lt;</a:t>
            </a:r>
            <a:r>
              <a:rPr lang="en-US" dirty="0" err="1"/>
              <a:t>pod_name</a:t>
            </a:r>
            <a:r>
              <a:rPr lang="en-US" dirty="0"/>
              <a:t>&gt; -- &lt;command&gt;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kubectl</a:t>
            </a:r>
            <a:r>
              <a:rPr lang="en-US" dirty="0"/>
              <a:t> exec -it instructor-test-01 -- /bin</a:t>
            </a:r>
            <a:r>
              <a:rPr lang="en-US"/>
              <a:t>/bash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409A-D43E-AD43-FAA7-486E22C93C7F}"/>
              </a:ext>
            </a:extLst>
          </p:cNvPr>
          <p:cNvSpPr txBox="1"/>
          <p:nvPr/>
        </p:nvSpPr>
        <p:spPr>
          <a:xfrm>
            <a:off x="570322" y="978864"/>
            <a:ext cx="8003357" cy="738664"/>
          </a:xfrm>
          <a:prstGeom prst="rect">
            <a:avLst/>
          </a:prstGeom>
          <a:solidFill>
            <a:srgbClr val="CCCCFF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Get Azure Kubernetes Service Credentials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aks</a:t>
            </a:r>
            <a:r>
              <a:rPr lang="en-US" dirty="0"/>
              <a:t> get-credentials --resource-group rg-ahab-dev-eastus-001 --name kub-ahab-dev-eastus-001 --overwrite-existing</a:t>
            </a:r>
          </a:p>
        </p:txBody>
      </p:sp>
    </p:spTree>
    <p:extLst>
      <p:ext uri="{BB962C8B-B14F-4D97-AF65-F5344CB8AC3E}">
        <p14:creationId xmlns:p14="http://schemas.microsoft.com/office/powerpoint/2010/main" val="119207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156970"/>
            <a:chOff x="0" y="0"/>
            <a:chExt cx="9144000" cy="115697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99820"/>
            </a:xfrm>
            <a:custGeom>
              <a:avLst/>
              <a:gdLst/>
              <a:ahLst/>
              <a:cxnLst/>
              <a:rect l="l" t="t" r="r" b="b"/>
              <a:pathLst>
                <a:path w="9144000" h="1099820">
                  <a:moveTo>
                    <a:pt x="0" y="1099300"/>
                  </a:moveTo>
                  <a:lnTo>
                    <a:pt x="9144000" y="1099300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099300"/>
                  </a:lnTo>
                  <a:close/>
                </a:path>
              </a:pathLst>
            </a:custGeom>
            <a:solidFill>
              <a:srgbClr val="2388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27875"/>
              <a:ext cx="9144000" cy="0"/>
            </a:xfrm>
            <a:custGeom>
              <a:avLst/>
              <a:gdLst/>
              <a:ahLst/>
              <a:cxnLst/>
              <a:rect l="l" t="t" r="r" b="b"/>
              <a:pathLst>
                <a:path w="9144000">
                  <a:moveTo>
                    <a:pt x="0" y="0"/>
                  </a:moveTo>
                  <a:lnTo>
                    <a:pt x="9144000" y="1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7576" y="42671"/>
              <a:ext cx="1066800" cy="1066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24" y="398779"/>
            <a:ext cx="706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6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Does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dirty="0">
                <a:solidFill>
                  <a:srgbClr val="FFFFFF"/>
                </a:solidFill>
                <a:latin typeface="Arial"/>
                <a:cs typeface="Arial"/>
              </a:rPr>
              <a:t>“Kubernetes”</a:t>
            </a:r>
            <a:r>
              <a:rPr sz="3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Arial"/>
                <a:cs typeface="Arial"/>
              </a:rPr>
              <a:t>Mean?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5825" y="1688083"/>
            <a:ext cx="3641725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3525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latin typeface="Arial"/>
                <a:cs typeface="Arial"/>
              </a:rPr>
              <a:t>Greek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for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“pilot”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25" dirty="0">
                <a:latin typeface="Arial"/>
                <a:cs typeface="Arial"/>
              </a:rPr>
              <a:t>or </a:t>
            </a:r>
            <a:r>
              <a:rPr sz="3000" dirty="0">
                <a:latin typeface="Arial"/>
                <a:cs typeface="Arial"/>
              </a:rPr>
              <a:t>“Helmsman</a:t>
            </a:r>
            <a:r>
              <a:rPr sz="3000" spc="-5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of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</a:t>
            </a:r>
            <a:r>
              <a:rPr sz="3000" spc="-45" dirty="0">
                <a:latin typeface="Arial"/>
                <a:cs typeface="Arial"/>
              </a:rPr>
              <a:t> </a:t>
            </a:r>
            <a:r>
              <a:rPr sz="3000" spc="-20" dirty="0">
                <a:latin typeface="Arial"/>
                <a:cs typeface="Arial"/>
              </a:rPr>
              <a:t>ship”</a:t>
            </a:r>
            <a:endParaRPr sz="30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2057400"/>
            <a:ext cx="2042159" cy="20452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089" y="2838083"/>
            <a:ext cx="5449824" cy="14112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15B5-654B-61CB-23A1-0E9DB985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00" y="936600"/>
            <a:ext cx="5669820" cy="755700"/>
          </a:xfrm>
        </p:spPr>
        <p:txBody>
          <a:bodyPr/>
          <a:lstStyle/>
          <a:p>
            <a:r>
              <a:rPr lang="en-US" dirty="0"/>
              <a:t>Popular Container Frameworks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00E586-0027-A201-F620-8986F0E0F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60215"/>
            <a:ext cx="2286000" cy="757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54AB21EB-298E-01EA-3AFE-9AA91D82B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8" y="2047952"/>
            <a:ext cx="2286000" cy="58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C4C475A-B9A0-3704-15CE-E0C58E383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8552" y="1923252"/>
            <a:ext cx="2286000" cy="7069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461622-33CC-E8B9-CF3C-198C5901CE5E}"/>
              </a:ext>
            </a:extLst>
          </p:cNvPr>
          <p:cNvSpPr txBox="1"/>
          <p:nvPr/>
        </p:nvSpPr>
        <p:spPr>
          <a:xfrm>
            <a:off x="721454" y="2886891"/>
            <a:ext cx="248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popular, Full-featured</a:t>
            </a:r>
          </a:p>
          <a:p>
            <a:pPr algn="ctr"/>
            <a:r>
              <a:rPr lang="en-US" dirty="0"/>
              <a:t>Requires root</a:t>
            </a:r>
          </a:p>
          <a:p>
            <a:pPr algn="ctr"/>
            <a:r>
              <a:rPr lang="en-US" dirty="0"/>
              <a:t>Windows, macOS, and Linux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83BBA2-B713-7DCD-187B-68A8CE7F0DBB}"/>
              </a:ext>
            </a:extLst>
          </p:cNvPr>
          <p:cNvSpPr txBox="1"/>
          <p:nvPr/>
        </p:nvSpPr>
        <p:spPr>
          <a:xfrm>
            <a:off x="3452596" y="2886891"/>
            <a:ext cx="24849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Less popular, More limited</a:t>
            </a:r>
          </a:p>
          <a:p>
            <a:pPr algn="ctr"/>
            <a:r>
              <a:rPr lang="en-US" dirty="0" err="1"/>
              <a:t>Daemonless</a:t>
            </a:r>
            <a:r>
              <a:rPr lang="en-US" dirty="0"/>
              <a:t> and rootless</a:t>
            </a:r>
          </a:p>
          <a:p>
            <a:pPr algn="ctr"/>
            <a:r>
              <a:rPr lang="en-US" dirty="0"/>
              <a:t>Windows, macOS, and Linux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F7922A-DFEF-7856-3EE9-E2361BE708FA}"/>
              </a:ext>
            </a:extLst>
          </p:cNvPr>
          <p:cNvSpPr txBox="1"/>
          <p:nvPr/>
        </p:nvSpPr>
        <p:spPr>
          <a:xfrm>
            <a:off x="6267735" y="2886891"/>
            <a:ext cx="21868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Popular on HPC Clusters</a:t>
            </a:r>
          </a:p>
          <a:p>
            <a:pPr algn="ctr"/>
            <a:r>
              <a:rPr lang="en-US" dirty="0"/>
              <a:t>Only for Linux</a:t>
            </a:r>
          </a:p>
          <a:p>
            <a:pPr algn="ctr"/>
            <a:r>
              <a:rPr lang="en-US" dirty="0"/>
              <a:t>(formerly “Singularity”)</a:t>
            </a:r>
          </a:p>
        </p:txBody>
      </p:sp>
    </p:spTree>
    <p:extLst>
      <p:ext uri="{BB962C8B-B14F-4D97-AF65-F5344CB8AC3E}">
        <p14:creationId xmlns:p14="http://schemas.microsoft.com/office/powerpoint/2010/main" val="363000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 anchor="b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Self</a:t>
            </a:r>
            <a:r>
              <a:rPr spc="-15" dirty="0"/>
              <a:t> </a:t>
            </a:r>
            <a:r>
              <a:rPr spc="-10" dirty="0"/>
              <a:t>Healing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343659"/>
            <a:ext cx="7566025" cy="347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Kubernetes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will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ALWAYS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try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steer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its </a:t>
            </a:r>
            <a:r>
              <a:rPr sz="2400" dirty="0">
                <a:latin typeface="Arial"/>
                <a:cs typeface="Arial"/>
              </a:rPr>
              <a:t>desired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state.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45"/>
              </a:spcBef>
            </a:pPr>
            <a:endParaRPr sz="2400">
              <a:latin typeface="Arial"/>
              <a:cs typeface="Arial"/>
            </a:endParaRPr>
          </a:p>
          <a:p>
            <a:pPr marL="469900" marR="5080" indent="-381000">
              <a:lnSpc>
                <a:spcPct val="100800"/>
              </a:lnSpc>
              <a:buFont typeface="Arial"/>
              <a:buChar char="●"/>
              <a:tabLst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Me: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“I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want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3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healthy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instances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redis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always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be </a:t>
            </a:r>
            <a:r>
              <a:rPr sz="2400" spc="-1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900" marR="360680" indent="-381000">
              <a:lnSpc>
                <a:spcPts val="2880"/>
              </a:lnSpc>
              <a:spcBef>
                <a:spcPts val="25"/>
              </a:spcBef>
              <a:buFont typeface="Arial"/>
              <a:buChar char="●"/>
              <a:tabLst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Kubernetes: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“Okay,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I’ll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ensure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always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0" dirty="0">
                <a:latin typeface="Arial"/>
                <a:cs typeface="Arial"/>
              </a:rPr>
              <a:t>3 </a:t>
            </a:r>
            <a:r>
              <a:rPr sz="2400" dirty="0">
                <a:latin typeface="Arial"/>
                <a:cs typeface="Arial"/>
              </a:rPr>
              <a:t>instances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running.”</a:t>
            </a:r>
            <a:endParaRPr sz="2400">
              <a:latin typeface="Arial"/>
              <a:cs typeface="Arial"/>
            </a:endParaRPr>
          </a:p>
          <a:p>
            <a:pPr marL="469900" marR="410845" indent="-381000">
              <a:lnSpc>
                <a:spcPts val="2900"/>
              </a:lnSpc>
              <a:spcBef>
                <a:spcPts val="5"/>
              </a:spcBef>
              <a:buFont typeface="Arial"/>
              <a:buChar char="●"/>
              <a:tabLst>
                <a:tab pos="469900" algn="l"/>
              </a:tabLst>
            </a:pPr>
            <a:r>
              <a:rPr sz="2400" b="1" dirty="0">
                <a:latin typeface="Arial"/>
                <a:cs typeface="Arial"/>
              </a:rPr>
              <a:t>Kubernetes: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“Oh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look,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has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died.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I’m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going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attempt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up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new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one.”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E123D-674F-EC36-4CB2-CC255A75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E1D5-E193-2671-694B-95A2E227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48546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2619" y="962918"/>
            <a:ext cx="3318214" cy="325536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5582" y="631024"/>
            <a:ext cx="1234440" cy="245745"/>
          </a:xfrm>
          <a:custGeom>
            <a:avLst/>
            <a:gdLst/>
            <a:ahLst/>
            <a:cxnLst/>
            <a:rect l="l" t="t" r="r" b="b"/>
            <a:pathLst>
              <a:path w="1234439" h="245744">
                <a:moveTo>
                  <a:pt x="121890" y="245417"/>
                </a:moveTo>
                <a:lnTo>
                  <a:pt x="74004" y="236785"/>
                </a:lnTo>
                <a:lnTo>
                  <a:pt x="34825" y="210889"/>
                </a:lnTo>
                <a:lnTo>
                  <a:pt x="8706" y="171561"/>
                </a:lnTo>
                <a:lnTo>
                  <a:pt x="0" y="122634"/>
                </a:lnTo>
                <a:lnTo>
                  <a:pt x="2176" y="97035"/>
                </a:lnTo>
                <a:lnTo>
                  <a:pt x="19589" y="52982"/>
                </a:lnTo>
                <a:lnTo>
                  <a:pt x="53326" y="19422"/>
                </a:lnTo>
                <a:lnTo>
                  <a:pt x="96859" y="2158"/>
                </a:lnTo>
                <a:lnTo>
                  <a:pt x="121890" y="0"/>
                </a:lnTo>
                <a:lnTo>
                  <a:pt x="148725" y="2939"/>
                </a:lnTo>
                <a:lnTo>
                  <a:pt x="172677" y="11757"/>
                </a:lnTo>
                <a:lnTo>
                  <a:pt x="193586" y="26342"/>
                </a:lnTo>
                <a:lnTo>
                  <a:pt x="121890" y="26342"/>
                </a:lnTo>
                <a:lnTo>
                  <a:pt x="103007" y="28054"/>
                </a:lnTo>
                <a:lnTo>
                  <a:pt x="56405" y="53726"/>
                </a:lnTo>
                <a:lnTo>
                  <a:pt x="32128" y="102756"/>
                </a:lnTo>
                <a:lnTo>
                  <a:pt x="30509" y="122634"/>
                </a:lnTo>
                <a:lnTo>
                  <a:pt x="32118" y="142698"/>
                </a:lnTo>
                <a:lnTo>
                  <a:pt x="56278" y="191858"/>
                </a:lnTo>
                <a:lnTo>
                  <a:pt x="102886" y="217372"/>
                </a:lnTo>
                <a:lnTo>
                  <a:pt x="121890" y="219075"/>
                </a:lnTo>
                <a:lnTo>
                  <a:pt x="193473" y="219075"/>
                </a:lnTo>
                <a:lnTo>
                  <a:pt x="172380" y="233660"/>
                </a:lnTo>
                <a:lnTo>
                  <a:pt x="148465" y="242478"/>
                </a:lnTo>
                <a:lnTo>
                  <a:pt x="121890" y="245417"/>
                </a:lnTo>
                <a:close/>
              </a:path>
              <a:path w="1234439" h="245744">
                <a:moveTo>
                  <a:pt x="186928" y="60870"/>
                </a:moveTo>
                <a:lnTo>
                  <a:pt x="150576" y="31867"/>
                </a:lnTo>
                <a:lnTo>
                  <a:pt x="121890" y="26342"/>
                </a:lnTo>
                <a:lnTo>
                  <a:pt x="193586" y="26342"/>
                </a:lnTo>
                <a:lnTo>
                  <a:pt x="193746" y="26454"/>
                </a:lnTo>
                <a:lnTo>
                  <a:pt x="211931" y="47029"/>
                </a:lnTo>
                <a:lnTo>
                  <a:pt x="186928" y="60870"/>
                </a:lnTo>
                <a:close/>
              </a:path>
              <a:path w="1234439" h="245744">
                <a:moveTo>
                  <a:pt x="193473" y="219075"/>
                </a:moveTo>
                <a:lnTo>
                  <a:pt x="121890" y="219075"/>
                </a:lnTo>
                <a:lnTo>
                  <a:pt x="131824" y="218479"/>
                </a:lnTo>
                <a:lnTo>
                  <a:pt x="141386" y="216693"/>
                </a:lnTo>
                <a:lnTo>
                  <a:pt x="174982" y="198387"/>
                </a:lnTo>
                <a:lnTo>
                  <a:pt x="186928" y="184546"/>
                </a:lnTo>
                <a:lnTo>
                  <a:pt x="212228" y="198387"/>
                </a:lnTo>
                <a:lnTo>
                  <a:pt x="193634" y="218963"/>
                </a:lnTo>
                <a:lnTo>
                  <a:pt x="193473" y="219075"/>
                </a:lnTo>
                <a:close/>
              </a:path>
              <a:path w="1234439" h="245744">
                <a:moveTo>
                  <a:pt x="275476" y="241101"/>
                </a:moveTo>
                <a:lnTo>
                  <a:pt x="248835" y="241101"/>
                </a:lnTo>
                <a:lnTo>
                  <a:pt x="248835" y="4018"/>
                </a:lnTo>
                <a:lnTo>
                  <a:pt x="275476" y="4018"/>
                </a:lnTo>
                <a:lnTo>
                  <a:pt x="275476" y="241101"/>
                </a:lnTo>
                <a:close/>
              </a:path>
              <a:path w="1234439" h="245744">
                <a:moveTo>
                  <a:pt x="383603" y="245417"/>
                </a:moveTo>
                <a:lnTo>
                  <a:pt x="359642" y="241994"/>
                </a:lnTo>
                <a:lnTo>
                  <a:pt x="342527" y="231725"/>
                </a:lnTo>
                <a:lnTo>
                  <a:pt x="332258" y="214610"/>
                </a:lnTo>
                <a:lnTo>
                  <a:pt x="328835" y="190648"/>
                </a:lnTo>
                <a:lnTo>
                  <a:pt x="328835" y="69353"/>
                </a:lnTo>
                <a:lnTo>
                  <a:pt x="355475" y="69353"/>
                </a:lnTo>
                <a:lnTo>
                  <a:pt x="355475" y="182463"/>
                </a:lnTo>
                <a:lnTo>
                  <a:pt x="356051" y="191913"/>
                </a:lnTo>
                <a:lnTo>
                  <a:pt x="384626" y="221019"/>
                </a:lnTo>
                <a:lnTo>
                  <a:pt x="393872" y="221605"/>
                </a:lnTo>
                <a:lnTo>
                  <a:pt x="440260" y="221605"/>
                </a:lnTo>
                <a:lnTo>
                  <a:pt x="439405" y="222479"/>
                </a:lnTo>
                <a:lnTo>
                  <a:pt x="401984" y="243296"/>
                </a:lnTo>
                <a:lnTo>
                  <a:pt x="392998" y="244887"/>
                </a:lnTo>
                <a:lnTo>
                  <a:pt x="383603" y="245417"/>
                </a:lnTo>
                <a:close/>
              </a:path>
              <a:path w="1234439" h="245744">
                <a:moveTo>
                  <a:pt x="440260" y="221605"/>
                </a:moveTo>
                <a:lnTo>
                  <a:pt x="393872" y="221605"/>
                </a:lnTo>
                <a:lnTo>
                  <a:pt x="401574" y="221112"/>
                </a:lnTo>
                <a:lnTo>
                  <a:pt x="409053" y="219633"/>
                </a:lnTo>
                <a:lnTo>
                  <a:pt x="444772" y="195560"/>
                </a:lnTo>
                <a:lnTo>
                  <a:pt x="444772" y="69353"/>
                </a:lnTo>
                <a:lnTo>
                  <a:pt x="471412" y="69353"/>
                </a:lnTo>
                <a:lnTo>
                  <a:pt x="471412" y="216991"/>
                </a:lnTo>
                <a:lnTo>
                  <a:pt x="444772" y="216991"/>
                </a:lnTo>
                <a:lnTo>
                  <a:pt x="440260" y="221605"/>
                </a:lnTo>
                <a:close/>
              </a:path>
              <a:path w="1234439" h="245744">
                <a:moveTo>
                  <a:pt x="471412" y="241101"/>
                </a:moveTo>
                <a:lnTo>
                  <a:pt x="444772" y="241101"/>
                </a:lnTo>
                <a:lnTo>
                  <a:pt x="444772" y="216991"/>
                </a:lnTo>
                <a:lnTo>
                  <a:pt x="471412" y="216991"/>
                </a:lnTo>
                <a:lnTo>
                  <a:pt x="471412" y="241101"/>
                </a:lnTo>
                <a:close/>
              </a:path>
              <a:path w="1234439" h="245744">
                <a:moveTo>
                  <a:pt x="636361" y="223688"/>
                </a:moveTo>
                <a:lnTo>
                  <a:pt x="580256" y="223688"/>
                </a:lnTo>
                <a:lnTo>
                  <a:pt x="589623" y="223167"/>
                </a:lnTo>
                <a:lnTo>
                  <a:pt x="597781" y="221605"/>
                </a:lnTo>
                <a:lnTo>
                  <a:pt x="604729" y="219000"/>
                </a:lnTo>
                <a:lnTo>
                  <a:pt x="610468" y="215354"/>
                </a:lnTo>
                <a:lnTo>
                  <a:pt x="617314" y="209798"/>
                </a:lnTo>
                <a:lnTo>
                  <a:pt x="620737" y="202753"/>
                </a:lnTo>
                <a:lnTo>
                  <a:pt x="620737" y="186580"/>
                </a:lnTo>
                <a:lnTo>
                  <a:pt x="581865" y="166054"/>
                </a:lnTo>
                <a:lnTo>
                  <a:pt x="555569" y="159460"/>
                </a:lnTo>
                <a:lnTo>
                  <a:pt x="544910" y="155637"/>
                </a:lnTo>
                <a:lnTo>
                  <a:pt x="515330" y="123852"/>
                </a:lnTo>
                <a:lnTo>
                  <a:pt x="514474" y="114597"/>
                </a:lnTo>
                <a:lnTo>
                  <a:pt x="515563" y="104226"/>
                </a:lnTo>
                <a:lnTo>
                  <a:pt x="541328" y="72907"/>
                </a:lnTo>
                <a:lnTo>
                  <a:pt x="578470" y="65037"/>
                </a:lnTo>
                <a:lnTo>
                  <a:pt x="596962" y="66600"/>
                </a:lnTo>
                <a:lnTo>
                  <a:pt x="613743" y="71288"/>
                </a:lnTo>
                <a:lnTo>
                  <a:pt x="628811" y="79102"/>
                </a:lnTo>
                <a:lnTo>
                  <a:pt x="638171" y="86766"/>
                </a:lnTo>
                <a:lnTo>
                  <a:pt x="578470" y="86766"/>
                </a:lnTo>
                <a:lnTo>
                  <a:pt x="570024" y="87259"/>
                </a:lnTo>
                <a:lnTo>
                  <a:pt x="540370" y="106213"/>
                </a:lnTo>
                <a:lnTo>
                  <a:pt x="540370" y="120699"/>
                </a:lnTo>
                <a:lnTo>
                  <a:pt x="579670" y="139405"/>
                </a:lnTo>
                <a:lnTo>
                  <a:pt x="593800" y="142577"/>
                </a:lnTo>
                <a:lnTo>
                  <a:pt x="605976" y="146018"/>
                </a:lnTo>
                <a:lnTo>
                  <a:pt x="639164" y="167636"/>
                </a:lnTo>
                <a:lnTo>
                  <a:pt x="646782" y="193476"/>
                </a:lnTo>
                <a:lnTo>
                  <a:pt x="645620" y="204778"/>
                </a:lnTo>
                <a:lnTo>
                  <a:pt x="642132" y="214870"/>
                </a:lnTo>
                <a:lnTo>
                  <a:pt x="636361" y="223688"/>
                </a:lnTo>
                <a:close/>
              </a:path>
              <a:path w="1234439" h="245744">
                <a:moveTo>
                  <a:pt x="629667" y="108495"/>
                </a:moveTo>
                <a:lnTo>
                  <a:pt x="594283" y="88329"/>
                </a:lnTo>
                <a:lnTo>
                  <a:pt x="578470" y="86766"/>
                </a:lnTo>
                <a:lnTo>
                  <a:pt x="638171" y="86766"/>
                </a:lnTo>
                <a:lnTo>
                  <a:pt x="642169" y="90041"/>
                </a:lnTo>
                <a:lnTo>
                  <a:pt x="629667" y="108495"/>
                </a:lnTo>
                <a:close/>
              </a:path>
              <a:path w="1234439" h="245744">
                <a:moveTo>
                  <a:pt x="579214" y="245417"/>
                </a:moveTo>
                <a:lnTo>
                  <a:pt x="558472" y="243724"/>
                </a:lnTo>
                <a:lnTo>
                  <a:pt x="539998" y="238645"/>
                </a:lnTo>
                <a:lnTo>
                  <a:pt x="523795" y="230181"/>
                </a:lnTo>
                <a:lnTo>
                  <a:pt x="509861" y="218330"/>
                </a:lnTo>
                <a:lnTo>
                  <a:pt x="523702" y="199132"/>
                </a:lnTo>
                <a:lnTo>
                  <a:pt x="528352" y="203950"/>
                </a:lnTo>
                <a:lnTo>
                  <a:pt x="533822" y="208433"/>
                </a:lnTo>
                <a:lnTo>
                  <a:pt x="571494" y="223232"/>
                </a:lnTo>
                <a:lnTo>
                  <a:pt x="580256" y="223688"/>
                </a:lnTo>
                <a:lnTo>
                  <a:pt x="636361" y="223688"/>
                </a:lnTo>
                <a:lnTo>
                  <a:pt x="628179" y="231427"/>
                </a:lnTo>
                <a:lnTo>
                  <a:pt x="618198" y="237548"/>
                </a:lnTo>
                <a:lnTo>
                  <a:pt x="606710" y="241920"/>
                </a:lnTo>
                <a:lnTo>
                  <a:pt x="593716" y="244543"/>
                </a:lnTo>
                <a:lnTo>
                  <a:pt x="579214" y="245417"/>
                </a:lnTo>
                <a:close/>
              </a:path>
              <a:path w="1234439" h="245744">
                <a:moveTo>
                  <a:pt x="722073" y="69353"/>
                </a:moveTo>
                <a:lnTo>
                  <a:pt x="695433" y="69353"/>
                </a:lnTo>
                <a:lnTo>
                  <a:pt x="695433" y="22473"/>
                </a:lnTo>
                <a:lnTo>
                  <a:pt x="722073" y="22473"/>
                </a:lnTo>
                <a:lnTo>
                  <a:pt x="722073" y="69353"/>
                </a:lnTo>
                <a:close/>
              </a:path>
              <a:path w="1234439" h="245744">
                <a:moveTo>
                  <a:pt x="756899" y="92868"/>
                </a:moveTo>
                <a:lnTo>
                  <a:pt x="667007" y="92868"/>
                </a:lnTo>
                <a:lnTo>
                  <a:pt x="667007" y="69353"/>
                </a:lnTo>
                <a:lnTo>
                  <a:pt x="756899" y="69353"/>
                </a:lnTo>
                <a:lnTo>
                  <a:pt x="756899" y="92868"/>
                </a:lnTo>
                <a:close/>
              </a:path>
              <a:path w="1234439" h="245744">
                <a:moveTo>
                  <a:pt x="733533" y="245417"/>
                </a:moveTo>
                <a:lnTo>
                  <a:pt x="697814" y="222814"/>
                </a:lnTo>
                <a:lnTo>
                  <a:pt x="695433" y="92868"/>
                </a:lnTo>
                <a:lnTo>
                  <a:pt x="722073" y="92868"/>
                </a:lnTo>
                <a:lnTo>
                  <a:pt x="722073" y="205878"/>
                </a:lnTo>
                <a:lnTo>
                  <a:pt x="723512" y="211187"/>
                </a:lnTo>
                <a:lnTo>
                  <a:pt x="729266" y="219521"/>
                </a:lnTo>
                <a:lnTo>
                  <a:pt x="733632" y="221605"/>
                </a:lnTo>
                <a:lnTo>
                  <a:pt x="760468" y="221605"/>
                </a:lnTo>
                <a:lnTo>
                  <a:pt x="765531" y="234404"/>
                </a:lnTo>
                <a:lnTo>
                  <a:pt x="759401" y="239222"/>
                </a:lnTo>
                <a:lnTo>
                  <a:pt x="752025" y="242664"/>
                </a:lnTo>
                <a:lnTo>
                  <a:pt x="743402" y="244729"/>
                </a:lnTo>
                <a:lnTo>
                  <a:pt x="733533" y="245417"/>
                </a:lnTo>
                <a:close/>
              </a:path>
              <a:path w="1234439" h="245744">
                <a:moveTo>
                  <a:pt x="760468" y="221605"/>
                </a:moveTo>
                <a:lnTo>
                  <a:pt x="746828" y="221605"/>
                </a:lnTo>
                <a:lnTo>
                  <a:pt x="752880" y="219223"/>
                </a:lnTo>
                <a:lnTo>
                  <a:pt x="757643" y="214461"/>
                </a:lnTo>
                <a:lnTo>
                  <a:pt x="760468" y="221605"/>
                </a:lnTo>
                <a:close/>
              </a:path>
              <a:path w="1234439" h="245744">
                <a:moveTo>
                  <a:pt x="872146" y="245417"/>
                </a:moveTo>
                <a:lnTo>
                  <a:pt x="822140" y="231185"/>
                </a:lnTo>
                <a:lnTo>
                  <a:pt x="790737" y="191206"/>
                </a:lnTo>
                <a:lnTo>
                  <a:pt x="784635" y="155078"/>
                </a:lnTo>
                <a:lnTo>
                  <a:pt x="786142" y="136791"/>
                </a:lnTo>
                <a:lnTo>
                  <a:pt x="808746" y="91082"/>
                </a:lnTo>
                <a:lnTo>
                  <a:pt x="851915" y="66665"/>
                </a:lnTo>
                <a:lnTo>
                  <a:pt x="869319" y="65037"/>
                </a:lnTo>
                <a:lnTo>
                  <a:pt x="886890" y="66637"/>
                </a:lnTo>
                <a:lnTo>
                  <a:pt x="902693" y="71437"/>
                </a:lnTo>
                <a:lnTo>
                  <a:pt x="916730" y="79437"/>
                </a:lnTo>
                <a:lnTo>
                  <a:pt x="925249" y="87213"/>
                </a:lnTo>
                <a:lnTo>
                  <a:pt x="868872" y="87213"/>
                </a:lnTo>
                <a:lnTo>
                  <a:pt x="857468" y="88255"/>
                </a:lnTo>
                <a:lnTo>
                  <a:pt x="822336" y="112662"/>
                </a:lnTo>
                <a:lnTo>
                  <a:pt x="812764" y="144363"/>
                </a:lnTo>
                <a:lnTo>
                  <a:pt x="950836" y="144363"/>
                </a:lnTo>
                <a:lnTo>
                  <a:pt x="951769" y="157162"/>
                </a:lnTo>
                <a:lnTo>
                  <a:pt x="951769" y="164008"/>
                </a:lnTo>
                <a:lnTo>
                  <a:pt x="812764" y="164008"/>
                </a:lnTo>
                <a:lnTo>
                  <a:pt x="814513" y="176510"/>
                </a:lnTo>
                <a:lnTo>
                  <a:pt x="841079" y="214098"/>
                </a:lnTo>
                <a:lnTo>
                  <a:pt x="874677" y="223391"/>
                </a:lnTo>
                <a:lnTo>
                  <a:pt x="935160" y="223391"/>
                </a:lnTo>
                <a:lnTo>
                  <a:pt x="926311" y="230599"/>
                </a:lnTo>
                <a:lnTo>
                  <a:pt x="910209" y="238831"/>
                </a:lnTo>
                <a:lnTo>
                  <a:pt x="892155" y="243771"/>
                </a:lnTo>
                <a:lnTo>
                  <a:pt x="872146" y="245417"/>
                </a:lnTo>
                <a:close/>
              </a:path>
              <a:path w="1234439" h="245744">
                <a:moveTo>
                  <a:pt x="950836" y="144363"/>
                </a:moveTo>
                <a:lnTo>
                  <a:pt x="925427" y="144363"/>
                </a:lnTo>
                <a:lnTo>
                  <a:pt x="924450" y="132903"/>
                </a:lnTo>
                <a:lnTo>
                  <a:pt x="921520" y="122336"/>
                </a:lnTo>
                <a:lnTo>
                  <a:pt x="891755" y="91380"/>
                </a:lnTo>
                <a:lnTo>
                  <a:pt x="868872" y="87213"/>
                </a:lnTo>
                <a:lnTo>
                  <a:pt x="925249" y="87213"/>
                </a:lnTo>
                <a:lnTo>
                  <a:pt x="928999" y="90636"/>
                </a:lnTo>
                <a:lnTo>
                  <a:pt x="938961" y="104393"/>
                </a:lnTo>
                <a:lnTo>
                  <a:pt x="946077" y="120067"/>
                </a:lnTo>
                <a:lnTo>
                  <a:pt x="950346" y="137656"/>
                </a:lnTo>
                <a:lnTo>
                  <a:pt x="950836" y="144363"/>
                </a:lnTo>
                <a:close/>
              </a:path>
              <a:path w="1234439" h="245744">
                <a:moveTo>
                  <a:pt x="935160" y="223391"/>
                </a:moveTo>
                <a:lnTo>
                  <a:pt x="874677" y="223391"/>
                </a:lnTo>
                <a:lnTo>
                  <a:pt x="889708" y="222032"/>
                </a:lnTo>
                <a:lnTo>
                  <a:pt x="903549" y="217958"/>
                </a:lnTo>
                <a:lnTo>
                  <a:pt x="916200" y="211168"/>
                </a:lnTo>
                <a:lnTo>
                  <a:pt x="927659" y="201662"/>
                </a:lnTo>
                <a:lnTo>
                  <a:pt x="940459" y="219075"/>
                </a:lnTo>
                <a:lnTo>
                  <a:pt x="935160" y="223391"/>
                </a:lnTo>
                <a:close/>
              </a:path>
              <a:path w="1234439" h="245744">
                <a:moveTo>
                  <a:pt x="1048570" y="97035"/>
                </a:moveTo>
                <a:lnTo>
                  <a:pt x="1021423" y="97035"/>
                </a:lnTo>
                <a:lnTo>
                  <a:pt x="1033934" y="83362"/>
                </a:lnTo>
                <a:lnTo>
                  <a:pt x="1047654" y="73595"/>
                </a:lnTo>
                <a:lnTo>
                  <a:pt x="1062583" y="67735"/>
                </a:lnTo>
                <a:lnTo>
                  <a:pt x="1078722" y="65782"/>
                </a:lnTo>
                <a:lnTo>
                  <a:pt x="1078722" y="92124"/>
                </a:lnTo>
                <a:lnTo>
                  <a:pt x="1068006" y="92124"/>
                </a:lnTo>
                <a:lnTo>
                  <a:pt x="1061820" y="92673"/>
                </a:lnTo>
                <a:lnTo>
                  <a:pt x="1055318" y="94319"/>
                </a:lnTo>
                <a:lnTo>
                  <a:pt x="1048570" y="97035"/>
                </a:lnTo>
                <a:close/>
              </a:path>
              <a:path w="1234439" h="245744">
                <a:moveTo>
                  <a:pt x="1021423" y="241101"/>
                </a:moveTo>
                <a:lnTo>
                  <a:pt x="994783" y="241101"/>
                </a:lnTo>
                <a:lnTo>
                  <a:pt x="994783" y="69353"/>
                </a:lnTo>
                <a:lnTo>
                  <a:pt x="1021423" y="69353"/>
                </a:lnTo>
                <a:lnTo>
                  <a:pt x="1021423" y="97035"/>
                </a:lnTo>
                <a:lnTo>
                  <a:pt x="1048570" y="97035"/>
                </a:lnTo>
                <a:lnTo>
                  <a:pt x="1021423" y="119508"/>
                </a:lnTo>
                <a:lnTo>
                  <a:pt x="1021423" y="241101"/>
                </a:lnTo>
                <a:close/>
              </a:path>
              <a:path w="1234439" h="245744">
                <a:moveTo>
                  <a:pt x="1078722" y="93166"/>
                </a:moveTo>
                <a:lnTo>
                  <a:pt x="1068006" y="92124"/>
                </a:lnTo>
                <a:lnTo>
                  <a:pt x="1078722" y="92124"/>
                </a:lnTo>
                <a:lnTo>
                  <a:pt x="1078722" y="93166"/>
                </a:lnTo>
                <a:close/>
              </a:path>
              <a:path w="1234439" h="245744">
                <a:moveTo>
                  <a:pt x="1223732" y="223688"/>
                </a:moveTo>
                <a:lnTo>
                  <a:pt x="1167627" y="223688"/>
                </a:lnTo>
                <a:lnTo>
                  <a:pt x="1176994" y="223167"/>
                </a:lnTo>
                <a:lnTo>
                  <a:pt x="1185152" y="221605"/>
                </a:lnTo>
                <a:lnTo>
                  <a:pt x="1192100" y="219000"/>
                </a:lnTo>
                <a:lnTo>
                  <a:pt x="1197840" y="215354"/>
                </a:lnTo>
                <a:lnTo>
                  <a:pt x="1204686" y="209798"/>
                </a:lnTo>
                <a:lnTo>
                  <a:pt x="1208109" y="202753"/>
                </a:lnTo>
                <a:lnTo>
                  <a:pt x="1208109" y="186580"/>
                </a:lnTo>
                <a:lnTo>
                  <a:pt x="1169237" y="166054"/>
                </a:lnTo>
                <a:lnTo>
                  <a:pt x="1142941" y="159460"/>
                </a:lnTo>
                <a:lnTo>
                  <a:pt x="1132281" y="155637"/>
                </a:lnTo>
                <a:lnTo>
                  <a:pt x="1102701" y="123852"/>
                </a:lnTo>
                <a:lnTo>
                  <a:pt x="1101845" y="114597"/>
                </a:lnTo>
                <a:lnTo>
                  <a:pt x="1102934" y="104226"/>
                </a:lnTo>
                <a:lnTo>
                  <a:pt x="1128700" y="72907"/>
                </a:lnTo>
                <a:lnTo>
                  <a:pt x="1165841" y="65037"/>
                </a:lnTo>
                <a:lnTo>
                  <a:pt x="1184333" y="66600"/>
                </a:lnTo>
                <a:lnTo>
                  <a:pt x="1201114" y="71288"/>
                </a:lnTo>
                <a:lnTo>
                  <a:pt x="1216183" y="79102"/>
                </a:lnTo>
                <a:lnTo>
                  <a:pt x="1225542" y="86766"/>
                </a:lnTo>
                <a:lnTo>
                  <a:pt x="1165841" y="86766"/>
                </a:lnTo>
                <a:lnTo>
                  <a:pt x="1157395" y="87259"/>
                </a:lnTo>
                <a:lnTo>
                  <a:pt x="1127741" y="106213"/>
                </a:lnTo>
                <a:lnTo>
                  <a:pt x="1127741" y="120699"/>
                </a:lnTo>
                <a:lnTo>
                  <a:pt x="1167041" y="139405"/>
                </a:lnTo>
                <a:lnTo>
                  <a:pt x="1181171" y="142577"/>
                </a:lnTo>
                <a:lnTo>
                  <a:pt x="1193347" y="146018"/>
                </a:lnTo>
                <a:lnTo>
                  <a:pt x="1226535" y="167636"/>
                </a:lnTo>
                <a:lnTo>
                  <a:pt x="1234154" y="193476"/>
                </a:lnTo>
                <a:lnTo>
                  <a:pt x="1232991" y="204778"/>
                </a:lnTo>
                <a:lnTo>
                  <a:pt x="1229503" y="214870"/>
                </a:lnTo>
                <a:lnTo>
                  <a:pt x="1223732" y="223688"/>
                </a:lnTo>
                <a:close/>
              </a:path>
              <a:path w="1234439" h="245744">
                <a:moveTo>
                  <a:pt x="1217038" y="108495"/>
                </a:moveTo>
                <a:lnTo>
                  <a:pt x="1181654" y="88329"/>
                </a:lnTo>
                <a:lnTo>
                  <a:pt x="1165841" y="86766"/>
                </a:lnTo>
                <a:lnTo>
                  <a:pt x="1225542" y="86766"/>
                </a:lnTo>
                <a:lnTo>
                  <a:pt x="1229540" y="90041"/>
                </a:lnTo>
                <a:lnTo>
                  <a:pt x="1217038" y="108495"/>
                </a:lnTo>
                <a:close/>
              </a:path>
              <a:path w="1234439" h="245744">
                <a:moveTo>
                  <a:pt x="1166586" y="245417"/>
                </a:moveTo>
                <a:lnTo>
                  <a:pt x="1145843" y="243724"/>
                </a:lnTo>
                <a:lnTo>
                  <a:pt x="1127369" y="238645"/>
                </a:lnTo>
                <a:lnTo>
                  <a:pt x="1111166" y="230181"/>
                </a:lnTo>
                <a:lnTo>
                  <a:pt x="1097232" y="218330"/>
                </a:lnTo>
                <a:lnTo>
                  <a:pt x="1111073" y="199132"/>
                </a:lnTo>
                <a:lnTo>
                  <a:pt x="1115724" y="203950"/>
                </a:lnTo>
                <a:lnTo>
                  <a:pt x="1121193" y="208433"/>
                </a:lnTo>
                <a:lnTo>
                  <a:pt x="1158865" y="223232"/>
                </a:lnTo>
                <a:lnTo>
                  <a:pt x="1167627" y="223688"/>
                </a:lnTo>
                <a:lnTo>
                  <a:pt x="1223732" y="223688"/>
                </a:lnTo>
                <a:lnTo>
                  <a:pt x="1215550" y="231427"/>
                </a:lnTo>
                <a:lnTo>
                  <a:pt x="1205569" y="237548"/>
                </a:lnTo>
                <a:lnTo>
                  <a:pt x="1194082" y="241920"/>
                </a:lnTo>
                <a:lnTo>
                  <a:pt x="1181087" y="244543"/>
                </a:lnTo>
                <a:lnTo>
                  <a:pt x="1166586" y="245417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5107" y="635042"/>
            <a:ext cx="981075" cy="241935"/>
          </a:xfrm>
          <a:custGeom>
            <a:avLst/>
            <a:gdLst/>
            <a:ahLst/>
            <a:cxnLst/>
            <a:rect l="l" t="t" r="r" b="b"/>
            <a:pathLst>
              <a:path w="981075" h="241934">
                <a:moveTo>
                  <a:pt x="29616" y="237083"/>
                </a:moveTo>
                <a:lnTo>
                  <a:pt x="0" y="237083"/>
                </a:lnTo>
                <a:lnTo>
                  <a:pt x="0" y="0"/>
                </a:lnTo>
                <a:lnTo>
                  <a:pt x="30212" y="0"/>
                </a:lnTo>
                <a:lnTo>
                  <a:pt x="65576" y="47922"/>
                </a:lnTo>
                <a:lnTo>
                  <a:pt x="29616" y="47922"/>
                </a:lnTo>
                <a:lnTo>
                  <a:pt x="29616" y="237083"/>
                </a:lnTo>
                <a:close/>
              </a:path>
              <a:path w="981075" h="241934">
                <a:moveTo>
                  <a:pt x="196304" y="185142"/>
                </a:moveTo>
                <a:lnTo>
                  <a:pt x="166836" y="185142"/>
                </a:lnTo>
                <a:lnTo>
                  <a:pt x="166836" y="0"/>
                </a:lnTo>
                <a:lnTo>
                  <a:pt x="196304" y="0"/>
                </a:lnTo>
                <a:lnTo>
                  <a:pt x="196304" y="185142"/>
                </a:lnTo>
                <a:close/>
              </a:path>
              <a:path w="981075" h="241934">
                <a:moveTo>
                  <a:pt x="196304" y="237083"/>
                </a:moveTo>
                <a:lnTo>
                  <a:pt x="167878" y="237083"/>
                </a:lnTo>
                <a:lnTo>
                  <a:pt x="29616" y="47922"/>
                </a:lnTo>
                <a:lnTo>
                  <a:pt x="65576" y="47922"/>
                </a:lnTo>
                <a:lnTo>
                  <a:pt x="166836" y="185142"/>
                </a:lnTo>
                <a:lnTo>
                  <a:pt x="196304" y="185142"/>
                </a:lnTo>
                <a:lnTo>
                  <a:pt x="196304" y="237083"/>
                </a:lnTo>
                <a:close/>
              </a:path>
              <a:path w="981075" h="241934">
                <a:moveTo>
                  <a:pt x="325698" y="241399"/>
                </a:moveTo>
                <a:lnTo>
                  <a:pt x="277282" y="227083"/>
                </a:lnTo>
                <a:lnTo>
                  <a:pt x="246670" y="187002"/>
                </a:lnTo>
                <a:lnTo>
                  <a:pt x="240717" y="151060"/>
                </a:lnTo>
                <a:lnTo>
                  <a:pt x="242205" y="132047"/>
                </a:lnTo>
                <a:lnTo>
                  <a:pt x="264572" y="86134"/>
                </a:lnTo>
                <a:lnTo>
                  <a:pt x="307866" y="62591"/>
                </a:lnTo>
                <a:lnTo>
                  <a:pt x="325698" y="61019"/>
                </a:lnTo>
                <a:lnTo>
                  <a:pt x="343529" y="62591"/>
                </a:lnTo>
                <a:lnTo>
                  <a:pt x="359668" y="67307"/>
                </a:lnTo>
                <a:lnTo>
                  <a:pt x="374113" y="75167"/>
                </a:lnTo>
                <a:lnTo>
                  <a:pt x="385486" y="84980"/>
                </a:lnTo>
                <a:lnTo>
                  <a:pt x="325698" y="84980"/>
                </a:lnTo>
                <a:lnTo>
                  <a:pt x="313810" y="86134"/>
                </a:lnTo>
                <a:lnTo>
                  <a:pt x="277589" y="113332"/>
                </a:lnTo>
                <a:lnTo>
                  <a:pt x="268548" y="151060"/>
                </a:lnTo>
                <a:lnTo>
                  <a:pt x="269543" y="165115"/>
                </a:lnTo>
                <a:lnTo>
                  <a:pt x="293076" y="207205"/>
                </a:lnTo>
                <a:lnTo>
                  <a:pt x="325698" y="217586"/>
                </a:lnTo>
                <a:lnTo>
                  <a:pt x="384991" y="217586"/>
                </a:lnTo>
                <a:lnTo>
                  <a:pt x="374113" y="227083"/>
                </a:lnTo>
                <a:lnTo>
                  <a:pt x="359668" y="235036"/>
                </a:lnTo>
                <a:lnTo>
                  <a:pt x="343529" y="239808"/>
                </a:lnTo>
                <a:lnTo>
                  <a:pt x="325698" y="241399"/>
                </a:lnTo>
                <a:close/>
              </a:path>
              <a:path w="981075" h="241934">
                <a:moveTo>
                  <a:pt x="384991" y="217586"/>
                </a:moveTo>
                <a:lnTo>
                  <a:pt x="325698" y="217586"/>
                </a:lnTo>
                <a:lnTo>
                  <a:pt x="337567" y="216423"/>
                </a:lnTo>
                <a:lnTo>
                  <a:pt x="348319" y="212935"/>
                </a:lnTo>
                <a:lnTo>
                  <a:pt x="378531" y="177626"/>
                </a:lnTo>
                <a:lnTo>
                  <a:pt x="382550" y="151060"/>
                </a:lnTo>
                <a:lnTo>
                  <a:pt x="381545" y="137266"/>
                </a:lnTo>
                <a:lnTo>
                  <a:pt x="357956" y="95445"/>
                </a:lnTo>
                <a:lnTo>
                  <a:pt x="325698" y="84980"/>
                </a:lnTo>
                <a:lnTo>
                  <a:pt x="385486" y="84980"/>
                </a:lnTo>
                <a:lnTo>
                  <a:pt x="409190" y="132047"/>
                </a:lnTo>
                <a:lnTo>
                  <a:pt x="410678" y="151060"/>
                </a:lnTo>
                <a:lnTo>
                  <a:pt x="409190" y="169905"/>
                </a:lnTo>
                <a:lnTo>
                  <a:pt x="404725" y="187002"/>
                </a:lnTo>
                <a:lnTo>
                  <a:pt x="397284" y="202350"/>
                </a:lnTo>
                <a:lnTo>
                  <a:pt x="386866" y="215949"/>
                </a:lnTo>
                <a:lnTo>
                  <a:pt x="384991" y="217586"/>
                </a:lnTo>
                <a:close/>
              </a:path>
              <a:path w="981075" h="241934">
                <a:moveTo>
                  <a:pt x="605273" y="91380"/>
                </a:moveTo>
                <a:lnTo>
                  <a:pt x="578484" y="91380"/>
                </a:lnTo>
                <a:lnTo>
                  <a:pt x="578484" y="0"/>
                </a:lnTo>
                <a:lnTo>
                  <a:pt x="605273" y="0"/>
                </a:lnTo>
                <a:lnTo>
                  <a:pt x="605273" y="91380"/>
                </a:lnTo>
                <a:close/>
              </a:path>
              <a:path w="981075" h="241934">
                <a:moveTo>
                  <a:pt x="520590" y="241399"/>
                </a:moveTo>
                <a:lnTo>
                  <a:pt x="476416" y="227586"/>
                </a:lnTo>
                <a:lnTo>
                  <a:pt x="449338" y="188193"/>
                </a:lnTo>
                <a:lnTo>
                  <a:pt x="444092" y="151358"/>
                </a:lnTo>
                <a:lnTo>
                  <a:pt x="445413" y="131787"/>
                </a:lnTo>
                <a:lnTo>
                  <a:pt x="465226" y="85576"/>
                </a:lnTo>
                <a:lnTo>
                  <a:pt x="504349" y="62554"/>
                </a:lnTo>
                <a:lnTo>
                  <a:pt x="520590" y="61019"/>
                </a:lnTo>
                <a:lnTo>
                  <a:pt x="529147" y="61521"/>
                </a:lnTo>
                <a:lnTo>
                  <a:pt x="566987" y="78655"/>
                </a:lnTo>
                <a:lnTo>
                  <a:pt x="573327" y="84980"/>
                </a:lnTo>
                <a:lnTo>
                  <a:pt x="526989" y="84980"/>
                </a:lnTo>
                <a:lnTo>
                  <a:pt x="515167" y="86115"/>
                </a:lnTo>
                <a:lnTo>
                  <a:pt x="480378" y="112904"/>
                </a:lnTo>
                <a:lnTo>
                  <a:pt x="471923" y="151358"/>
                </a:lnTo>
                <a:lnTo>
                  <a:pt x="472853" y="165459"/>
                </a:lnTo>
                <a:lnTo>
                  <a:pt x="494898" y="207289"/>
                </a:lnTo>
                <a:lnTo>
                  <a:pt x="526989" y="217586"/>
                </a:lnTo>
                <a:lnTo>
                  <a:pt x="573497" y="217586"/>
                </a:lnTo>
                <a:lnTo>
                  <a:pt x="573368" y="217744"/>
                </a:lnTo>
                <a:lnTo>
                  <a:pt x="537965" y="239315"/>
                </a:lnTo>
                <a:lnTo>
                  <a:pt x="529473" y="240878"/>
                </a:lnTo>
                <a:lnTo>
                  <a:pt x="520590" y="241399"/>
                </a:lnTo>
                <a:close/>
              </a:path>
              <a:path w="981075" h="241934">
                <a:moveTo>
                  <a:pt x="573497" y="217586"/>
                </a:moveTo>
                <a:lnTo>
                  <a:pt x="526989" y="217586"/>
                </a:lnTo>
                <a:lnTo>
                  <a:pt x="534849" y="217093"/>
                </a:lnTo>
                <a:lnTo>
                  <a:pt x="542505" y="215614"/>
                </a:lnTo>
                <a:lnTo>
                  <a:pt x="578484" y="190499"/>
                </a:lnTo>
                <a:lnTo>
                  <a:pt x="578484" y="112662"/>
                </a:lnTo>
                <a:lnTo>
                  <a:pt x="542505" y="87027"/>
                </a:lnTo>
                <a:lnTo>
                  <a:pt x="526989" y="84980"/>
                </a:lnTo>
                <a:lnTo>
                  <a:pt x="573327" y="84980"/>
                </a:lnTo>
                <a:lnTo>
                  <a:pt x="578484" y="91380"/>
                </a:lnTo>
                <a:lnTo>
                  <a:pt x="605273" y="91380"/>
                </a:lnTo>
                <a:lnTo>
                  <a:pt x="605273" y="211484"/>
                </a:lnTo>
                <a:lnTo>
                  <a:pt x="578484" y="211484"/>
                </a:lnTo>
                <a:lnTo>
                  <a:pt x="573497" y="217586"/>
                </a:lnTo>
                <a:close/>
              </a:path>
              <a:path w="981075" h="241934">
                <a:moveTo>
                  <a:pt x="605273" y="237083"/>
                </a:moveTo>
                <a:lnTo>
                  <a:pt x="578484" y="237083"/>
                </a:lnTo>
                <a:lnTo>
                  <a:pt x="578484" y="211484"/>
                </a:lnTo>
                <a:lnTo>
                  <a:pt x="605273" y="211484"/>
                </a:lnTo>
                <a:lnTo>
                  <a:pt x="605273" y="237083"/>
                </a:lnTo>
                <a:close/>
              </a:path>
              <a:path w="981075" h="241934">
                <a:moveTo>
                  <a:pt x="736045" y="241399"/>
                </a:moveTo>
                <a:lnTo>
                  <a:pt x="686039" y="227167"/>
                </a:lnTo>
                <a:lnTo>
                  <a:pt x="654636" y="187188"/>
                </a:lnTo>
                <a:lnTo>
                  <a:pt x="648534" y="151060"/>
                </a:lnTo>
                <a:lnTo>
                  <a:pt x="650041" y="132773"/>
                </a:lnTo>
                <a:lnTo>
                  <a:pt x="672645" y="87064"/>
                </a:lnTo>
                <a:lnTo>
                  <a:pt x="715814" y="62647"/>
                </a:lnTo>
                <a:lnTo>
                  <a:pt x="733218" y="61019"/>
                </a:lnTo>
                <a:lnTo>
                  <a:pt x="750789" y="62619"/>
                </a:lnTo>
                <a:lnTo>
                  <a:pt x="766592" y="67419"/>
                </a:lnTo>
                <a:lnTo>
                  <a:pt x="780629" y="75418"/>
                </a:lnTo>
                <a:lnTo>
                  <a:pt x="789148" y="83194"/>
                </a:lnTo>
                <a:lnTo>
                  <a:pt x="732771" y="83194"/>
                </a:lnTo>
                <a:lnTo>
                  <a:pt x="721367" y="84236"/>
                </a:lnTo>
                <a:lnTo>
                  <a:pt x="686234" y="108644"/>
                </a:lnTo>
                <a:lnTo>
                  <a:pt x="676663" y="140344"/>
                </a:lnTo>
                <a:lnTo>
                  <a:pt x="814734" y="140344"/>
                </a:lnTo>
                <a:lnTo>
                  <a:pt x="815668" y="153144"/>
                </a:lnTo>
                <a:lnTo>
                  <a:pt x="815668" y="159990"/>
                </a:lnTo>
                <a:lnTo>
                  <a:pt x="676663" y="159990"/>
                </a:lnTo>
                <a:lnTo>
                  <a:pt x="678412" y="172491"/>
                </a:lnTo>
                <a:lnTo>
                  <a:pt x="704977" y="210080"/>
                </a:lnTo>
                <a:lnTo>
                  <a:pt x="738575" y="219372"/>
                </a:lnTo>
                <a:lnTo>
                  <a:pt x="799059" y="219372"/>
                </a:lnTo>
                <a:lnTo>
                  <a:pt x="790209" y="226581"/>
                </a:lnTo>
                <a:lnTo>
                  <a:pt x="774108" y="234813"/>
                </a:lnTo>
                <a:lnTo>
                  <a:pt x="756053" y="239752"/>
                </a:lnTo>
                <a:lnTo>
                  <a:pt x="736045" y="241399"/>
                </a:lnTo>
                <a:close/>
              </a:path>
              <a:path w="981075" h="241934">
                <a:moveTo>
                  <a:pt x="814734" y="140344"/>
                </a:moveTo>
                <a:lnTo>
                  <a:pt x="789326" y="140344"/>
                </a:lnTo>
                <a:lnTo>
                  <a:pt x="788349" y="128885"/>
                </a:lnTo>
                <a:lnTo>
                  <a:pt x="785419" y="118318"/>
                </a:lnTo>
                <a:lnTo>
                  <a:pt x="755653" y="87362"/>
                </a:lnTo>
                <a:lnTo>
                  <a:pt x="732771" y="83194"/>
                </a:lnTo>
                <a:lnTo>
                  <a:pt x="789148" y="83194"/>
                </a:lnTo>
                <a:lnTo>
                  <a:pt x="792898" y="86617"/>
                </a:lnTo>
                <a:lnTo>
                  <a:pt x="802860" y="100375"/>
                </a:lnTo>
                <a:lnTo>
                  <a:pt x="809976" y="116048"/>
                </a:lnTo>
                <a:lnTo>
                  <a:pt x="814245" y="133638"/>
                </a:lnTo>
                <a:lnTo>
                  <a:pt x="814734" y="140344"/>
                </a:lnTo>
                <a:close/>
              </a:path>
              <a:path w="981075" h="241934">
                <a:moveTo>
                  <a:pt x="799059" y="219372"/>
                </a:moveTo>
                <a:lnTo>
                  <a:pt x="738575" y="219372"/>
                </a:lnTo>
                <a:lnTo>
                  <a:pt x="753607" y="218014"/>
                </a:lnTo>
                <a:lnTo>
                  <a:pt x="767448" y="213940"/>
                </a:lnTo>
                <a:lnTo>
                  <a:pt x="780098" y="207150"/>
                </a:lnTo>
                <a:lnTo>
                  <a:pt x="791558" y="197643"/>
                </a:lnTo>
                <a:lnTo>
                  <a:pt x="804357" y="215056"/>
                </a:lnTo>
                <a:lnTo>
                  <a:pt x="799059" y="219372"/>
                </a:lnTo>
                <a:close/>
              </a:path>
              <a:path w="981075" h="241934">
                <a:moveTo>
                  <a:pt x="970299" y="219670"/>
                </a:moveTo>
                <a:lnTo>
                  <a:pt x="914194" y="219670"/>
                </a:lnTo>
                <a:lnTo>
                  <a:pt x="923561" y="219149"/>
                </a:lnTo>
                <a:lnTo>
                  <a:pt x="931719" y="217586"/>
                </a:lnTo>
                <a:lnTo>
                  <a:pt x="938667" y="214982"/>
                </a:lnTo>
                <a:lnTo>
                  <a:pt x="944406" y="211335"/>
                </a:lnTo>
                <a:lnTo>
                  <a:pt x="951253" y="205779"/>
                </a:lnTo>
                <a:lnTo>
                  <a:pt x="954676" y="198735"/>
                </a:lnTo>
                <a:lnTo>
                  <a:pt x="954676" y="182562"/>
                </a:lnTo>
                <a:lnTo>
                  <a:pt x="915804" y="162036"/>
                </a:lnTo>
                <a:lnTo>
                  <a:pt x="889507" y="155441"/>
                </a:lnTo>
                <a:lnTo>
                  <a:pt x="878848" y="151618"/>
                </a:lnTo>
                <a:lnTo>
                  <a:pt x="849268" y="119834"/>
                </a:lnTo>
                <a:lnTo>
                  <a:pt x="848412" y="110579"/>
                </a:lnTo>
                <a:lnTo>
                  <a:pt x="849501" y="100207"/>
                </a:lnTo>
                <a:lnTo>
                  <a:pt x="875266" y="68888"/>
                </a:lnTo>
                <a:lnTo>
                  <a:pt x="912408" y="61019"/>
                </a:lnTo>
                <a:lnTo>
                  <a:pt x="930900" y="62582"/>
                </a:lnTo>
                <a:lnTo>
                  <a:pt x="947681" y="67270"/>
                </a:lnTo>
                <a:lnTo>
                  <a:pt x="962749" y="75083"/>
                </a:lnTo>
                <a:lnTo>
                  <a:pt x="972109" y="82748"/>
                </a:lnTo>
                <a:lnTo>
                  <a:pt x="912408" y="82748"/>
                </a:lnTo>
                <a:lnTo>
                  <a:pt x="903962" y="83241"/>
                </a:lnTo>
                <a:lnTo>
                  <a:pt x="874308" y="102195"/>
                </a:lnTo>
                <a:lnTo>
                  <a:pt x="874308" y="116681"/>
                </a:lnTo>
                <a:lnTo>
                  <a:pt x="913608" y="135387"/>
                </a:lnTo>
                <a:lnTo>
                  <a:pt x="927738" y="138558"/>
                </a:lnTo>
                <a:lnTo>
                  <a:pt x="939914" y="142000"/>
                </a:lnTo>
                <a:lnTo>
                  <a:pt x="973102" y="163617"/>
                </a:lnTo>
                <a:lnTo>
                  <a:pt x="980720" y="189458"/>
                </a:lnTo>
                <a:lnTo>
                  <a:pt x="979558" y="200759"/>
                </a:lnTo>
                <a:lnTo>
                  <a:pt x="976070" y="210852"/>
                </a:lnTo>
                <a:lnTo>
                  <a:pt x="970299" y="219670"/>
                </a:lnTo>
                <a:close/>
              </a:path>
              <a:path w="981075" h="241934">
                <a:moveTo>
                  <a:pt x="963605" y="104477"/>
                </a:moveTo>
                <a:lnTo>
                  <a:pt x="928221" y="84311"/>
                </a:lnTo>
                <a:lnTo>
                  <a:pt x="912408" y="82748"/>
                </a:lnTo>
                <a:lnTo>
                  <a:pt x="972109" y="82748"/>
                </a:lnTo>
                <a:lnTo>
                  <a:pt x="976107" y="86022"/>
                </a:lnTo>
                <a:lnTo>
                  <a:pt x="963605" y="104477"/>
                </a:lnTo>
                <a:close/>
              </a:path>
              <a:path w="981075" h="241934">
                <a:moveTo>
                  <a:pt x="913153" y="241399"/>
                </a:moveTo>
                <a:lnTo>
                  <a:pt x="892410" y="239706"/>
                </a:lnTo>
                <a:lnTo>
                  <a:pt x="873936" y="234627"/>
                </a:lnTo>
                <a:lnTo>
                  <a:pt x="857733" y="226162"/>
                </a:lnTo>
                <a:lnTo>
                  <a:pt x="843799" y="214312"/>
                </a:lnTo>
                <a:lnTo>
                  <a:pt x="857640" y="195113"/>
                </a:lnTo>
                <a:lnTo>
                  <a:pt x="862290" y="199931"/>
                </a:lnTo>
                <a:lnTo>
                  <a:pt x="867760" y="204415"/>
                </a:lnTo>
                <a:lnTo>
                  <a:pt x="905432" y="219214"/>
                </a:lnTo>
                <a:lnTo>
                  <a:pt x="914194" y="219670"/>
                </a:lnTo>
                <a:lnTo>
                  <a:pt x="970299" y="219670"/>
                </a:lnTo>
                <a:lnTo>
                  <a:pt x="962117" y="227409"/>
                </a:lnTo>
                <a:lnTo>
                  <a:pt x="952136" y="233529"/>
                </a:lnTo>
                <a:lnTo>
                  <a:pt x="940649" y="237901"/>
                </a:lnTo>
                <a:lnTo>
                  <a:pt x="927654" y="240524"/>
                </a:lnTo>
                <a:lnTo>
                  <a:pt x="913153" y="2413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9293" y="-1"/>
            <a:ext cx="5506992" cy="514350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" y="0"/>
            <a:ext cx="7315200" cy="5142230"/>
            <a:chOff x="914400" y="0"/>
            <a:chExt cx="731520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0"/>
              <a:ext cx="7315200" cy="5141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FD0DC-9329-BDDA-BD06-42630931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14A1-814E-C6C5-3C0B-B1AF13C46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Core Objects</a:t>
            </a:r>
          </a:p>
        </p:txBody>
      </p:sp>
    </p:spTree>
    <p:extLst>
      <p:ext uri="{BB962C8B-B14F-4D97-AF65-F5344CB8AC3E}">
        <p14:creationId xmlns:p14="http://schemas.microsoft.com/office/powerpoint/2010/main" val="56330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Namespaces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343659"/>
            <a:ext cx="784225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dirty="0">
                <a:latin typeface="Arial"/>
                <a:cs typeface="Arial"/>
              </a:rPr>
              <a:t>Namespaces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logical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environment,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primary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method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partitioning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cluster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scoping access.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5575" y="2772949"/>
            <a:ext cx="2656205" cy="171259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90805" marR="722630">
              <a:lnSpc>
                <a:spcPct val="101899"/>
              </a:lnSpc>
              <a:spcBef>
                <a:spcPts val="575"/>
              </a:spcBef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600" spc="-1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Namespace </a:t>
            </a: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600">
              <a:latin typeface="Courier New"/>
              <a:cs typeface="Courier New"/>
            </a:endParaRPr>
          </a:p>
          <a:p>
            <a:pPr marL="335280" marR="1089660">
              <a:lnSpc>
                <a:spcPts val="1900"/>
              </a:lnSpc>
              <a:spcBef>
                <a:spcPts val="55"/>
              </a:spcBef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6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CC0000"/>
                </a:solidFill>
                <a:latin typeface="Courier New"/>
                <a:cs typeface="Courier New"/>
              </a:rPr>
              <a:t>prod </a:t>
            </a: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600">
              <a:latin typeface="Courier New"/>
              <a:cs typeface="Courier New"/>
            </a:endParaRPr>
          </a:p>
          <a:p>
            <a:pPr marL="579755">
              <a:lnSpc>
                <a:spcPts val="1830"/>
              </a:lnSpc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6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MyBigWebApp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16649" y="2772949"/>
            <a:ext cx="4724400" cy="1712595"/>
          </a:xfrm>
          <a:custGeom>
            <a:avLst/>
            <a:gdLst/>
            <a:ahLst/>
            <a:cxnLst/>
            <a:rect l="l" t="t" r="r" b="b"/>
            <a:pathLst>
              <a:path w="4724400" h="1712595">
                <a:moveTo>
                  <a:pt x="0" y="0"/>
                </a:moveTo>
                <a:lnTo>
                  <a:pt x="4724400" y="0"/>
                </a:lnTo>
                <a:lnTo>
                  <a:pt x="4724400" y="1712400"/>
                </a:lnTo>
                <a:lnTo>
                  <a:pt x="0" y="17124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08074" y="2840227"/>
            <a:ext cx="2775585" cy="112268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5080" algn="just">
              <a:lnSpc>
                <a:spcPct val="103299"/>
              </a:lnSpc>
              <a:spcBef>
                <a:spcPts val="50"/>
              </a:spcBef>
            </a:pP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2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2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get</a:t>
            </a:r>
            <a:r>
              <a:rPr sz="12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ns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 --show-labels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NAME</a:t>
            </a:r>
            <a:r>
              <a:rPr sz="1200" spc="480" dirty="0">
                <a:solidFill>
                  <a:srgbClr val="783F04"/>
                </a:solidFill>
                <a:latin typeface="Courier New"/>
                <a:cs typeface="Courier New"/>
              </a:rPr>
              <a:t>     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STATUS</a:t>
            </a:r>
            <a:r>
              <a:rPr sz="1200" spc="245" dirty="0">
                <a:solidFill>
                  <a:srgbClr val="783F04"/>
                </a:solidFill>
                <a:latin typeface="Courier New"/>
                <a:cs typeface="Courier New"/>
              </a:rPr>
              <a:t>   </a:t>
            </a: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endParaRPr sz="1200">
              <a:latin typeface="Courier New"/>
              <a:cs typeface="Courier New"/>
            </a:endParaRPr>
          </a:p>
          <a:p>
            <a:pPr algn="just">
              <a:lnSpc>
                <a:spcPts val="1390"/>
              </a:lnSpc>
            </a:pP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default</a:t>
            </a:r>
            <a:r>
              <a:rPr sz="1200" spc="285" dirty="0">
                <a:solidFill>
                  <a:srgbClr val="783F04"/>
                </a:solidFill>
                <a:latin typeface="Courier New"/>
                <a:cs typeface="Courier New"/>
              </a:rPr>
              <a:t>    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Active</a:t>
            </a:r>
            <a:r>
              <a:rPr sz="1200" spc="240" dirty="0">
                <a:solidFill>
                  <a:srgbClr val="783F04"/>
                </a:solidFill>
                <a:latin typeface="Courier New"/>
                <a:cs typeface="Courier New"/>
              </a:rPr>
              <a:t>   </a:t>
            </a: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11h</a:t>
            </a:r>
            <a:endParaRPr sz="1200">
              <a:latin typeface="Courier New"/>
              <a:cs typeface="Courier New"/>
            </a:endParaRPr>
          </a:p>
          <a:p>
            <a:pPr marR="280670" algn="just">
              <a:lnSpc>
                <a:spcPct val="97500"/>
              </a:lnSpc>
              <a:spcBef>
                <a:spcPts val="11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kube-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public</a:t>
            </a:r>
            <a:r>
              <a:rPr sz="1200" spc="350" dirty="0">
                <a:solidFill>
                  <a:srgbClr val="783F04"/>
                </a:solidFill>
                <a:latin typeface="Courier New"/>
                <a:cs typeface="Courier New"/>
              </a:rPr>
              <a:t> 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Active</a:t>
            </a:r>
            <a:r>
              <a:rPr sz="1200" spc="235" dirty="0">
                <a:solidFill>
                  <a:srgbClr val="783F04"/>
                </a:solidFill>
                <a:latin typeface="Courier New"/>
                <a:cs typeface="Courier New"/>
              </a:rPr>
              <a:t>   </a:t>
            </a: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11h 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kube-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system</a:t>
            </a:r>
            <a:r>
              <a:rPr sz="1200" spc="350" dirty="0">
                <a:solidFill>
                  <a:srgbClr val="783F04"/>
                </a:solidFill>
                <a:latin typeface="Courier New"/>
                <a:cs typeface="Courier New"/>
              </a:rPr>
              <a:t> 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Active</a:t>
            </a:r>
            <a:r>
              <a:rPr sz="1200" spc="235" dirty="0">
                <a:solidFill>
                  <a:srgbClr val="783F04"/>
                </a:solidFill>
                <a:latin typeface="Courier New"/>
                <a:cs typeface="Courier New"/>
              </a:rPr>
              <a:t>   </a:t>
            </a: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11h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prod</a:t>
            </a:r>
            <a:r>
              <a:rPr sz="1200" spc="480" dirty="0">
                <a:solidFill>
                  <a:srgbClr val="783F04"/>
                </a:solidFill>
                <a:latin typeface="Courier New"/>
                <a:cs typeface="Courier New"/>
              </a:rPr>
              <a:t>      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Active</a:t>
            </a:r>
            <a:r>
              <a:rPr sz="1200" spc="245" dirty="0">
                <a:solidFill>
                  <a:srgbClr val="783F04"/>
                </a:solidFill>
                <a:latin typeface="Courier New"/>
                <a:cs typeface="Courier New"/>
              </a:rPr>
              <a:t>   </a:t>
            </a: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6s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8771" y="3029204"/>
            <a:ext cx="1394460" cy="934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15"/>
              </a:lnSpc>
              <a:spcBef>
                <a:spcPts val="10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LABELS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15"/>
              </a:lnSpc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1200">
              <a:latin typeface="Courier New"/>
              <a:cs typeface="Courier New"/>
            </a:endParaRPr>
          </a:p>
          <a:p>
            <a:pPr marR="5080" indent="-635">
              <a:lnSpc>
                <a:spcPts val="1420"/>
              </a:lnSpc>
              <a:spcBef>
                <a:spcPts val="4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 app=MyBigWebApp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Kubernetes and containers</a:t>
            </a:r>
            <a:endParaRPr sz="1100"/>
          </a:p>
        </p:txBody>
      </p:sp>
      <p:sp>
        <p:nvSpPr>
          <p:cNvPr id="460" name="Google Shape;460;p69"/>
          <p:cNvSpPr txBox="1"/>
          <p:nvPr/>
        </p:nvSpPr>
        <p:spPr>
          <a:xfrm>
            <a:off x="436419" y="1631373"/>
            <a:ext cx="827116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you deploy a container in Kubernetes? </a:t>
            </a:r>
            <a:r>
              <a:rPr lang="en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NO (not directly)</a:t>
            </a:r>
            <a:endParaRPr sz="14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Why not? Because the smallest deployable unit of computing is not a container, but ...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Pod</a:t>
            </a:r>
            <a:endParaRPr sz="1100"/>
          </a:p>
        </p:txBody>
      </p:sp>
      <p:sp>
        <p:nvSpPr>
          <p:cNvPr id="467" name="Google Shape;467;p70"/>
          <p:cNvSpPr txBox="1"/>
          <p:nvPr/>
        </p:nvSpPr>
        <p:spPr>
          <a:xfrm>
            <a:off x="436419" y="1631373"/>
            <a:ext cx="8271163" cy="3394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smallest deployable unit of computing in Kubernetes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colocated multiple apps(containers) into a single atomic unit, scheduled onto a single machine. </a:t>
            </a:r>
            <a:endParaRPr lang="en-US"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Networking: All containers in the same Pod share the same IP address and can communicate with each other via localhost. They also share the same network ports.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Storage: They can share data using volumes mounted to the Pod.</a:t>
            </a:r>
            <a:endParaRPr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upon creation, statically allocated to a certain node 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Pod</a:t>
            </a:r>
            <a:endParaRPr sz="1100"/>
          </a:p>
        </p:txBody>
      </p:sp>
      <p:sp>
        <p:nvSpPr>
          <p:cNvPr id="474" name="Google Shape;474;p71"/>
          <p:cNvSpPr txBox="1"/>
          <p:nvPr/>
        </p:nvSpPr>
        <p:spPr>
          <a:xfrm>
            <a:off x="436419" y="1631373"/>
            <a:ext cx="8271163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each container runs in its own cgroup (CPU + RAM allocation), but they share some namespaces and filesystems, such as: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IP address and port space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same hostname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15900" marR="0" lvl="0" indent="-127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IPC channels for communication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4FEBEC-74FF-41A2-BA26-51D4A13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130" y="20432"/>
            <a:ext cx="4899530" cy="5127551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74906-5D69-4607-8163-911AB61C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88" y="173940"/>
            <a:ext cx="2808000" cy="755700"/>
          </a:xfrm>
        </p:spPr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27F0AB-74C1-49A1-9E70-D709865779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288" y="856204"/>
            <a:ext cx="3338100" cy="2806200"/>
          </a:xfrm>
        </p:spPr>
        <p:txBody>
          <a:bodyPr/>
          <a:lstStyle/>
          <a:p>
            <a:r>
              <a:rPr lang="en-US" dirty="0"/>
              <a:t>Contains </a:t>
            </a:r>
            <a:r>
              <a:rPr lang="en-US" dirty="0">
                <a:solidFill>
                  <a:srgbClr val="FF0000"/>
                </a:solidFill>
              </a:rPr>
              <a:t>layers</a:t>
            </a:r>
            <a:r>
              <a:rPr lang="en-US" dirty="0"/>
              <a:t> of instructions for configuring the system and installing libraries and files.</a:t>
            </a:r>
          </a:p>
          <a:p>
            <a:endParaRPr lang="en-US" dirty="0"/>
          </a:p>
          <a:p>
            <a:r>
              <a:rPr lang="en-US" dirty="0"/>
              <a:t>Specifies a base layer, which is useful for “picking up where someone left off”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48378-0B7A-44A5-A637-F8B164E4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" y="2346196"/>
            <a:ext cx="4252500" cy="2740231"/>
          </a:xfrm>
          <a:prstGeom prst="rect">
            <a:avLst/>
          </a:prstGeom>
          <a:ln w="57150">
            <a:solidFill>
              <a:schemeClr val="accent3"/>
            </a:solidFill>
          </a:ln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E5CC3FF-1632-4A42-8D62-EBD9E79FC6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125"/>
          <a:stretch/>
        </p:blipFill>
        <p:spPr>
          <a:xfrm>
            <a:off x="2823174" y="4149443"/>
            <a:ext cx="608652" cy="5964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DCBE9F4-7857-4E9C-998E-E9D800ABF569}"/>
              </a:ext>
            </a:extLst>
          </p:cNvPr>
          <p:cNvSpPr/>
          <p:nvPr/>
        </p:nvSpPr>
        <p:spPr>
          <a:xfrm>
            <a:off x="7284721" y="91379"/>
            <a:ext cx="1714500" cy="629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35C94D1-C8B5-47EC-809E-02A7298DF3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972" y="249032"/>
            <a:ext cx="1394740" cy="3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11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AB1B-F0E4-190C-C7C0-2DFF0111D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Pod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EE3B-2E2D-6471-12BB-376625E2D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110" y="1846804"/>
            <a:ext cx="2545238" cy="2806200"/>
          </a:xfrm>
        </p:spPr>
        <p:txBody>
          <a:bodyPr/>
          <a:lstStyle/>
          <a:p>
            <a:r>
              <a:rPr lang="en-US" dirty="0"/>
              <a:t>Specifies the name of the pod, its image, and other information.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Volumes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Commands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Secrets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Resource Requests</a:t>
            </a:r>
          </a:p>
          <a:p>
            <a:pPr lvl="2">
              <a:spcBef>
                <a:spcPts val="0"/>
              </a:spcBef>
            </a:pPr>
            <a:r>
              <a:rPr lang="en-US" dirty="0"/>
              <a:t>CPUs</a:t>
            </a:r>
          </a:p>
          <a:p>
            <a:pPr lvl="2">
              <a:spcBef>
                <a:spcPts val="0"/>
              </a:spcBef>
            </a:pPr>
            <a:r>
              <a:rPr lang="en-US" dirty="0"/>
              <a:t>GPUs</a:t>
            </a:r>
          </a:p>
          <a:p>
            <a:pPr lvl="2">
              <a:spcBef>
                <a:spcPts val="0"/>
              </a:spcBef>
            </a:pPr>
            <a:r>
              <a:rPr lang="en-US" dirty="0"/>
              <a:t>Memory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Tolerations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5E10E9-DEC9-869E-88FE-327CE227BEDE}"/>
              </a:ext>
            </a:extLst>
          </p:cNvPr>
          <p:cNvSpPr txBox="1"/>
          <p:nvPr/>
        </p:nvSpPr>
        <p:spPr>
          <a:xfrm>
            <a:off x="2724347" y="0"/>
            <a:ext cx="6419653" cy="507831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apiVersion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v1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Pod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metadata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instructor-test-01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spec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restartPolicy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Never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containers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instructor-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sklearn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crdsba6190deveastus001.azurecr.io/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instructor_sklearn:latest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volumeMounts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datalake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mountPath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mnt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datalake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/"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command: ["/bin/bash", "-c"]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["./run.py"]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"/bin/bash"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"-c"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"--"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[ 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"while true; do sleep 30; done;"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resources: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limits: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memory: "2Gi"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12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 "200m"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imagePullSecrets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acr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-secret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volumes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- </a:t>
            </a:r>
            <a:r>
              <a:rPr lang="en-US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datalake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persistentVolumeClaim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claimName</a:t>
            </a:r>
            <a:r>
              <a:rPr lang="en-US" sz="1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pvc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datalake</a:t>
            </a:r>
            <a:r>
              <a:rPr lang="en-US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-class-blob</a:t>
            </a:r>
            <a:endParaRPr lang="en-US" sz="12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343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Pod</a:t>
            </a:r>
            <a:r>
              <a:rPr spc="-85" dirty="0"/>
              <a:t> </a:t>
            </a:r>
            <a:r>
              <a:rPr spc="-10" dirty="0"/>
              <a:t>Template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343659"/>
            <a:ext cx="7849870" cy="1254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Workload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Controllers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manage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instances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based </a:t>
            </a:r>
            <a:r>
              <a:rPr sz="2400" dirty="0">
                <a:latin typeface="Arial"/>
                <a:cs typeface="Arial"/>
              </a:rPr>
              <a:t>off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template.</a:t>
            </a:r>
            <a:endParaRPr sz="24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3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Pod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Templates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specs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limited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metadata.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2124" y="2700020"/>
            <a:ext cx="2882265" cy="11169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93700" marR="5080" indent="-381000">
              <a:lnSpc>
                <a:spcPct val="99200"/>
              </a:lnSpc>
              <a:spcBef>
                <a:spcPts val="12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Controllers</a:t>
            </a:r>
            <a:r>
              <a:rPr sz="2400" spc="-11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use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Templates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make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actual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pods.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0375" y="2736274"/>
            <a:ext cx="2525395" cy="223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0805" marR="936625">
              <a:lnSpc>
                <a:spcPct val="101400"/>
              </a:lnSpc>
              <a:spcBef>
                <a:spcPts val="60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303530" marR="404495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pod-example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55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5899" y="2736274"/>
            <a:ext cx="2491105" cy="223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303530" marR="1221740" indent="-212725">
              <a:lnSpc>
                <a:spcPct val="101400"/>
              </a:lnSpc>
              <a:spcBef>
                <a:spcPts val="60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template: metadata: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303530" marR="689610" indent="425450">
              <a:lnSpc>
                <a:spcPts val="1700"/>
              </a:lnSpc>
              <a:spcBef>
                <a:spcPts val="40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550"/>
              </a:lnSpc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728980" marR="476884" indent="-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4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So, why a pod and not container directly?</a:t>
            </a:r>
            <a:endParaRPr sz="1100"/>
          </a:p>
        </p:txBody>
      </p:sp>
      <p:sp>
        <p:nvSpPr>
          <p:cNvPr id="481" name="Google Shape;481;p72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all or nothing approach for a group of symbiotic containers, that need to be kept together at all times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pod considered running if all containers are scheduled and running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Each Pod represents a single logical application.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you deploy a container in Kubernetes? </a:t>
            </a:r>
            <a:r>
              <a:rPr lang="en" sz="1800" dirty="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Yes, inside a pod!</a:t>
            </a:r>
            <a:endParaRPr sz="1400" dirty="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When to have multiple containers inside a pod?</a:t>
            </a:r>
            <a:endParaRPr sz="1100"/>
          </a:p>
        </p:txBody>
      </p:sp>
      <p:sp>
        <p:nvSpPr>
          <p:cNvPr id="488" name="Google Shape;488;p73"/>
          <p:cNvSpPr txBox="1"/>
          <p:nvPr/>
        </p:nvSpPr>
        <p:spPr>
          <a:xfrm>
            <a:off x="436419" y="1631373"/>
            <a:ext cx="8271163" cy="242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when it's impossible for them to work on different machines (sharing local filesystem or using IPC)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when one of them facilitates communication with the other without altering it (adapter)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when one of them offers support for the other (logging/monitoring)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when one of them configures the other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Pod scheduling</a:t>
            </a:r>
            <a:endParaRPr sz="1100"/>
          </a:p>
        </p:txBody>
      </p:sp>
      <p:sp>
        <p:nvSpPr>
          <p:cNvPr id="495" name="Google Shape;495;p74"/>
          <p:cNvSpPr txBox="1"/>
          <p:nvPr/>
        </p:nvSpPr>
        <p:spPr>
          <a:xfrm>
            <a:off x="436419" y="1631373"/>
            <a:ext cx="8271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scheduler tries to scatter replicas for reliability and are never moved (immutability)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what happens when physical node dies? pod needs to be deleted in order to be rescheduled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Pod health checks</a:t>
            </a:r>
            <a:endParaRPr sz="1100"/>
          </a:p>
        </p:txBody>
      </p:sp>
      <p:sp>
        <p:nvSpPr>
          <p:cNvPr id="502" name="Google Shape;502;p75"/>
          <p:cNvSpPr txBox="1"/>
          <p:nvPr/>
        </p:nvSpPr>
        <p:spPr>
          <a:xfrm>
            <a:off x="436419" y="1631373"/>
            <a:ext cx="8271163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process health check - main process is always running and has not exited (for each container)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liveness probe - application specific, determines if application actually does what the probe knows it should do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readiness probe - on start, it might take a while until the application fully loads and can process requests as expected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ConfigMaps and Secrets</a:t>
            </a:r>
            <a:endParaRPr sz="1100"/>
          </a:p>
        </p:txBody>
      </p:sp>
      <p:sp>
        <p:nvSpPr>
          <p:cNvPr id="509" name="Google Shape;509;p76"/>
          <p:cNvSpPr txBox="1"/>
          <p:nvPr/>
        </p:nvSpPr>
        <p:spPr>
          <a:xfrm>
            <a:off x="436419" y="1631373"/>
            <a:ext cx="8271163" cy="131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configure pods, make images more reusable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live update on change (application needs to be able to reload)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secrets mounted as ram disk =&gt; not written to actual filesystem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7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Labels and annotations</a:t>
            </a:r>
            <a:endParaRPr sz="1100"/>
          </a:p>
        </p:txBody>
      </p:sp>
      <p:sp>
        <p:nvSpPr>
          <p:cNvPr id="516" name="Google Shape;516;p77"/>
          <p:cNvSpPr txBox="1"/>
          <p:nvPr/>
        </p:nvSpPr>
        <p:spPr>
          <a:xfrm>
            <a:off x="436419" y="1631373"/>
            <a:ext cx="8271163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labels - key/value pairs attached to objects arbitrarily, providing foundation for grouping objects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annotations - key/value pairs designed to hold non-identifying information that can be leveraged by tools and libraries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metadata needed by the system to provide identification, grouping and higher-level features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Labels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343659"/>
            <a:ext cx="4999990" cy="28422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93700" marR="73660" indent="-381000">
              <a:lnSpc>
                <a:spcPct val="100600"/>
              </a:lnSpc>
              <a:spcBef>
                <a:spcPts val="80"/>
              </a:spcBef>
              <a:buChar char="●"/>
              <a:tabLst>
                <a:tab pos="393700" algn="l"/>
              </a:tabLst>
            </a:pPr>
            <a:r>
              <a:rPr sz="2400" spc="-10" dirty="0">
                <a:latin typeface="Arial"/>
                <a:cs typeface="Arial"/>
              </a:rPr>
              <a:t>key-</a:t>
            </a:r>
            <a:r>
              <a:rPr sz="2400" dirty="0">
                <a:latin typeface="Arial"/>
                <a:cs typeface="Arial"/>
              </a:rPr>
              <a:t>value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pairs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are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to </a:t>
            </a:r>
            <a:r>
              <a:rPr sz="2400" dirty="0">
                <a:latin typeface="Arial"/>
                <a:cs typeface="Arial"/>
              </a:rPr>
              <a:t>identify,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describe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group </a:t>
            </a:r>
            <a:r>
              <a:rPr sz="2400" dirty="0">
                <a:latin typeface="Arial"/>
                <a:cs typeface="Arial"/>
              </a:rPr>
              <a:t>together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related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objects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or </a:t>
            </a:r>
            <a:r>
              <a:rPr sz="2400" spc="-10" dirty="0">
                <a:latin typeface="Arial"/>
                <a:cs typeface="Arial"/>
              </a:rPr>
              <a:t>resources.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35"/>
              </a:spcBef>
              <a:buFont typeface="Arial"/>
              <a:buChar char="●"/>
              <a:tabLst>
                <a:tab pos="393065" algn="l"/>
              </a:tabLst>
            </a:pPr>
            <a:r>
              <a:rPr sz="2400" b="1" dirty="0">
                <a:latin typeface="Arial"/>
                <a:cs typeface="Arial"/>
              </a:rPr>
              <a:t>NOT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characteristic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uniqueness.</a:t>
            </a:r>
            <a:endParaRPr sz="2400" dirty="0">
              <a:latin typeface="Arial"/>
              <a:cs typeface="Arial"/>
            </a:endParaRPr>
          </a:p>
          <a:p>
            <a:pPr marL="393700" marR="40640" indent="-381000">
              <a:lnSpc>
                <a:spcPct val="100800"/>
              </a:lnSpc>
              <a:spcBef>
                <a:spcPts val="88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Have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strict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syntax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slightly </a:t>
            </a:r>
            <a:r>
              <a:rPr sz="2400" dirty="0">
                <a:latin typeface="Arial"/>
                <a:cs typeface="Arial"/>
              </a:rPr>
              <a:t>limited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character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set*.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4" y="4744211"/>
            <a:ext cx="45891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*</a:t>
            </a:r>
            <a:r>
              <a:rPr sz="800" spc="170" dirty="0">
                <a:latin typeface="Arial"/>
                <a:cs typeface="Arial"/>
              </a:rPr>
              <a:t>  </a:t>
            </a:r>
            <a:r>
              <a:rPr sz="800" u="sng" spc="-10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https://kubernetes.io/docs/concepts/overview/working-with-objects/labels/#syntax-and-character-</a:t>
            </a:r>
            <a:r>
              <a:rPr sz="800" u="sng" spc="-25" dirty="0">
                <a:solidFill>
                  <a:srgbClr val="185DA2"/>
                </a:solidFill>
                <a:uFill>
                  <a:solidFill>
                    <a:srgbClr val="185DA2"/>
                  </a:solidFill>
                </a:uFill>
                <a:latin typeface="Arial"/>
                <a:cs typeface="Arial"/>
              </a:rPr>
              <a:t>se</a:t>
            </a:r>
            <a:r>
              <a:rPr sz="800" u="none" spc="-25" dirty="0">
                <a:solidFill>
                  <a:srgbClr val="185DA2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8111" y="1173480"/>
            <a:ext cx="2977895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24" y="1343659"/>
            <a:ext cx="3959860" cy="11258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dirty="0">
                <a:latin typeface="Arial"/>
                <a:cs typeface="Arial"/>
              </a:rPr>
              <a:t>Selectors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labels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filter </a:t>
            </a:r>
            <a:r>
              <a:rPr sz="2400" dirty="0">
                <a:latin typeface="Arial"/>
                <a:cs typeface="Arial"/>
              </a:rPr>
              <a:t>or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select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objects,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and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used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throughout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Kubernetes.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9174" y="1244099"/>
            <a:ext cx="3777615" cy="363791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0805" marR="2189480">
              <a:lnSpc>
                <a:spcPct val="101400"/>
              </a:lnSpc>
              <a:spcBef>
                <a:spcPts val="58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4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4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400">
              <a:latin typeface="Courier New"/>
              <a:cs typeface="Courier New"/>
            </a:endParaRPr>
          </a:p>
          <a:p>
            <a:pPr marL="303530" marR="101917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pod-label-example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585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  <a:p>
            <a:pPr marL="90805" marR="2295525" indent="425450">
              <a:lnSpc>
                <a:spcPct val="101400"/>
              </a:lnSpc>
              <a:spcBef>
                <a:spcPts val="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CC0000"/>
                </a:solidFill>
                <a:latin typeface="Courier New"/>
                <a:cs typeface="Courier New"/>
              </a:rPr>
              <a:t>prod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400">
              <a:latin typeface="Courier New"/>
              <a:cs typeface="Courier New"/>
            </a:endParaRPr>
          </a:p>
          <a:p>
            <a:pPr marL="303530">
              <a:lnSpc>
                <a:spcPts val="1630"/>
              </a:lnSpc>
              <a:spcBef>
                <a:spcPts val="2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4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4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ts val="163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1400" spc="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400">
              <a:latin typeface="Courier New"/>
              <a:cs typeface="Courier New"/>
            </a:endParaRPr>
          </a:p>
          <a:p>
            <a:pPr marL="303530" marR="1231900" indent="212725">
              <a:lnSpc>
                <a:spcPct val="101400"/>
              </a:lnSpc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4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containerPort:</a:t>
            </a:r>
            <a:r>
              <a:rPr sz="14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1400" spc="-10" dirty="0">
                <a:solidFill>
                  <a:srgbClr val="1155CC"/>
                </a:solidFill>
                <a:latin typeface="Courier New"/>
                <a:cs typeface="Courier New"/>
              </a:rPr>
              <a:t>nodeSelector:</a:t>
            </a:r>
            <a:endParaRPr sz="1400">
              <a:latin typeface="Courier New"/>
              <a:cs typeface="Courier New"/>
            </a:endParaRPr>
          </a:p>
          <a:p>
            <a:pPr marL="51625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1155CC"/>
                </a:solidFill>
                <a:latin typeface="Courier New"/>
                <a:cs typeface="Courier New"/>
              </a:rPr>
              <a:t>gpu:</a:t>
            </a:r>
            <a:r>
              <a:rPr sz="14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EAC6-6709-6988-A45F-7644279B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3E5B2-AB54-9E35-4E4E-1ECB73A7F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uses layers to save on image space and on build complexity.</a:t>
            </a:r>
          </a:p>
          <a:p>
            <a:endParaRPr lang="en-US" dirty="0"/>
          </a:p>
          <a:p>
            <a:r>
              <a:rPr lang="en-US" dirty="0"/>
              <a:t>Each layer contains the information that changes the layer before it.</a:t>
            </a:r>
          </a:p>
          <a:p>
            <a:endParaRPr lang="en-US" dirty="0"/>
          </a:p>
          <a:p>
            <a:r>
              <a:rPr lang="en-US" dirty="0"/>
              <a:t>When you rebuild, Docker will cache the unchanged layers.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3C064A-69B8-99DF-04CA-517148B832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3680690"/>
              </p:ext>
            </p:extLst>
          </p:nvPr>
        </p:nvGraphicFramePr>
        <p:xfrm>
          <a:off x="3384223" y="188536"/>
          <a:ext cx="5390560" cy="468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94179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7200" y="1335675"/>
            <a:ext cx="2251710" cy="22269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6520" rIns="0" bIns="0" rtlCol="0">
            <a:spAutoFit/>
          </a:bodyPr>
          <a:lstStyle/>
          <a:p>
            <a:pPr marL="90805" marR="1196340">
              <a:lnSpc>
                <a:spcPct val="96700"/>
              </a:lnSpc>
              <a:spcBef>
                <a:spcPts val="76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9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9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Pod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900">
              <a:latin typeface="Courier New"/>
              <a:cs typeface="Courier New"/>
            </a:endParaRPr>
          </a:p>
          <a:p>
            <a:pPr marL="227329" marR="445770">
              <a:lnSpc>
                <a:spcPct val="10220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pod-label-example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900">
              <a:latin typeface="Courier New"/>
              <a:cs typeface="Courier New"/>
            </a:endParaRPr>
          </a:p>
          <a:p>
            <a:pPr marL="363855" marR="1196340">
              <a:lnSpc>
                <a:spcPts val="980"/>
              </a:lnSpc>
              <a:spcBef>
                <a:spcPts val="14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9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15"/>
              </a:spcBef>
            </a:pP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20"/>
              </a:spcBef>
            </a:pP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900">
              <a:latin typeface="Courier New"/>
              <a:cs typeface="Courier New"/>
            </a:endParaRPr>
          </a:p>
          <a:p>
            <a:pPr marL="227329">
              <a:lnSpc>
                <a:spcPct val="100000"/>
              </a:lnSpc>
              <a:spcBef>
                <a:spcPts val="2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9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900">
              <a:latin typeface="Courier New"/>
              <a:cs typeface="Courier New"/>
            </a:endParaRPr>
          </a:p>
          <a:p>
            <a:pPr marL="363855" marR="104139">
              <a:lnSpc>
                <a:spcPts val="980"/>
              </a:lnSpc>
              <a:spcBef>
                <a:spcPts val="140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900" spc="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900">
              <a:latin typeface="Courier New"/>
              <a:cs typeface="Courier New"/>
            </a:endParaRPr>
          </a:p>
          <a:p>
            <a:pPr marL="227329" marR="582295" indent="136525">
              <a:lnSpc>
                <a:spcPts val="1100"/>
              </a:lnSpc>
              <a:spcBef>
                <a:spcPts val="35"/>
              </a:spcBef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9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containerPort:</a:t>
            </a:r>
            <a:r>
              <a:rPr sz="9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25" dirty="0">
                <a:solidFill>
                  <a:srgbClr val="CC0000"/>
                </a:solidFill>
                <a:latin typeface="Courier New"/>
                <a:cs typeface="Courier New"/>
              </a:rPr>
              <a:t>80 </a:t>
            </a:r>
            <a:r>
              <a:rPr sz="900" spc="-10" dirty="0">
                <a:solidFill>
                  <a:srgbClr val="1155CC"/>
                </a:solidFill>
                <a:latin typeface="Courier New"/>
                <a:cs typeface="Courier New"/>
              </a:rPr>
              <a:t>nodeSelector:</a:t>
            </a:r>
            <a:endParaRPr sz="900">
              <a:latin typeface="Courier New"/>
              <a:cs typeface="Courier New"/>
            </a:endParaRPr>
          </a:p>
          <a:p>
            <a:pPr marL="363855">
              <a:lnSpc>
                <a:spcPts val="1070"/>
              </a:lnSpc>
            </a:pPr>
            <a:r>
              <a:rPr sz="900" dirty="0">
                <a:solidFill>
                  <a:srgbClr val="1155CC"/>
                </a:solidFill>
                <a:latin typeface="Courier New"/>
                <a:cs typeface="Courier New"/>
              </a:rPr>
              <a:t>gpu:</a:t>
            </a:r>
            <a:r>
              <a:rPr sz="9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9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0151" y="1118616"/>
            <a:ext cx="5949696" cy="3779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2131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Selector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Example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7200" y="1200150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90805" marR="389890">
              <a:lnSpc>
                <a:spcPts val="2090"/>
              </a:lnSpc>
              <a:spcBef>
                <a:spcPts val="1455"/>
              </a:spcBef>
            </a:pPr>
            <a:r>
              <a:rPr sz="1800" b="1" dirty="0">
                <a:latin typeface="Arial"/>
                <a:cs typeface="Arial"/>
              </a:rPr>
              <a:t>Equality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based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selectors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allow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simple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filtering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(=,==,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!=).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92274" y="1200150"/>
            <a:ext cx="3994785" cy="3726179"/>
          </a:xfrm>
          <a:custGeom>
            <a:avLst/>
            <a:gdLst/>
            <a:ahLst/>
            <a:cxnLst/>
            <a:rect l="l" t="t" r="r" b="b"/>
            <a:pathLst>
              <a:path w="3994784" h="3726179">
                <a:moveTo>
                  <a:pt x="0" y="0"/>
                </a:moveTo>
                <a:lnTo>
                  <a:pt x="3994500" y="0"/>
                </a:lnTo>
                <a:lnTo>
                  <a:pt x="3994500" y="3725700"/>
                </a:lnTo>
                <a:lnTo>
                  <a:pt x="0" y="37257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70998" y="1355852"/>
            <a:ext cx="3810635" cy="16592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245745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latin typeface="Arial"/>
                <a:cs typeface="Arial"/>
              </a:rPr>
              <a:t>Set-</a:t>
            </a:r>
            <a:r>
              <a:rPr sz="1800" b="1" dirty="0">
                <a:latin typeface="Arial"/>
                <a:cs typeface="Arial"/>
              </a:rPr>
              <a:t>based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selectors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supported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limited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subset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objects.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8900"/>
              </a:lnSpc>
              <a:spcBef>
                <a:spcPts val="15"/>
              </a:spcBef>
            </a:pPr>
            <a:r>
              <a:rPr sz="1800" dirty="0">
                <a:latin typeface="Arial"/>
                <a:cs typeface="Arial"/>
              </a:rPr>
              <a:t>However,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provide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filtering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values,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dirty="0">
                <a:latin typeface="Arial"/>
                <a:cs typeface="Arial"/>
              </a:rPr>
              <a:t>supports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multiple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operators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including: </a:t>
            </a: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in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notin</a:t>
            </a:r>
            <a:r>
              <a:rPr sz="1800" dirty="0">
                <a:latin typeface="Arial"/>
                <a:cs typeface="Arial"/>
              </a:rPr>
              <a:t>,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exist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91799" y="3171799"/>
            <a:ext cx="3313429" cy="140970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335280" marR="890905" indent="-244475">
              <a:lnSpc>
                <a:spcPts val="1900"/>
              </a:lnSpc>
              <a:spcBef>
                <a:spcPts val="695"/>
              </a:spcBef>
            </a:pP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selector: matchExpressions:</a:t>
            </a:r>
            <a:endParaRPr sz="1600">
              <a:latin typeface="Courier New"/>
              <a:cs typeface="Courier New"/>
            </a:endParaRPr>
          </a:p>
          <a:p>
            <a:pPr marL="824230" marR="280035" indent="-244475">
              <a:lnSpc>
                <a:spcPts val="1900"/>
              </a:lnSpc>
              <a:spcBef>
                <a:spcPts val="115"/>
              </a:spcBef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6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key:</a:t>
            </a:r>
            <a:r>
              <a:rPr sz="16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CC0000"/>
                </a:solidFill>
                <a:latin typeface="Courier New"/>
                <a:cs typeface="Courier New"/>
              </a:rPr>
              <a:t>gpu</a:t>
            </a:r>
            <a:r>
              <a:rPr sz="1600" spc="94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operator:</a:t>
            </a:r>
            <a:r>
              <a:rPr sz="1600" spc="-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25" dirty="0">
                <a:solidFill>
                  <a:srgbClr val="CC0000"/>
                </a:solidFill>
                <a:latin typeface="Courier New"/>
                <a:cs typeface="Courier New"/>
              </a:rPr>
              <a:t>in </a:t>
            </a: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values:</a:t>
            </a:r>
            <a:r>
              <a:rPr sz="16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[“nvidia”]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8000" y="3180650"/>
            <a:ext cx="3313429" cy="13925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335280" marR="1502410" indent="-244475">
              <a:lnSpc>
                <a:spcPts val="1900"/>
              </a:lnSpc>
              <a:spcBef>
                <a:spcPts val="700"/>
              </a:spcBef>
            </a:pPr>
            <a:r>
              <a:rPr sz="1600" spc="-10" dirty="0">
                <a:solidFill>
                  <a:srgbClr val="1155CC"/>
                </a:solidFill>
                <a:latin typeface="Courier New"/>
                <a:cs typeface="Courier New"/>
              </a:rPr>
              <a:t>selector: matchLabels:</a:t>
            </a:r>
            <a:endParaRPr sz="1600">
              <a:latin typeface="Courier New"/>
              <a:cs typeface="Courier New"/>
            </a:endParaRPr>
          </a:p>
          <a:p>
            <a:pPr marL="579755">
              <a:lnSpc>
                <a:spcPct val="100000"/>
              </a:lnSpc>
              <a:spcBef>
                <a:spcPts val="30"/>
              </a:spcBef>
            </a:pPr>
            <a:r>
              <a:rPr sz="1600" dirty="0">
                <a:solidFill>
                  <a:srgbClr val="1155CC"/>
                </a:solidFill>
                <a:latin typeface="Courier New"/>
                <a:cs typeface="Courier New"/>
              </a:rPr>
              <a:t>gpu:</a:t>
            </a:r>
            <a:r>
              <a:rPr sz="1600" spc="-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600" spc="-10" dirty="0">
                <a:solidFill>
                  <a:srgbClr val="CC0000"/>
                </a:solidFill>
                <a:latin typeface="Courier New"/>
                <a:cs typeface="Courier New"/>
              </a:rPr>
              <a:t>nvidia</a:t>
            </a:r>
            <a:endParaRPr sz="1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F301F-3E82-C9D4-33FD-76074B857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45D9-58CA-E207-9417-76AA250E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Network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80850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Communication challenges</a:t>
            </a:r>
            <a:endParaRPr sz="1100"/>
          </a:p>
        </p:txBody>
      </p:sp>
      <p:sp>
        <p:nvSpPr>
          <p:cNvPr id="530" name="Google Shape;530;p79"/>
          <p:cNvSpPr txBox="1"/>
          <p:nvPr/>
        </p:nvSpPr>
        <p:spPr>
          <a:xfrm>
            <a:off x="436419" y="1631373"/>
            <a:ext cx="8271163" cy="13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between pods - using hardcoded IPs would be the wrong way to do it, as pods might be rescheduled on different nodes and change IPs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from outside - keep track of all pods that provide a certain service and loadbalance between them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0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Service discovery</a:t>
            </a:r>
            <a:endParaRPr sz="1100"/>
          </a:p>
        </p:txBody>
      </p:sp>
      <p:sp>
        <p:nvSpPr>
          <p:cNvPr id="537" name="Google Shape;537;p80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find which processes are listening at which addresses for which services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do it quickly and reliably, with low-latency, storing richer definitions of what those services are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public DNS isn't dynamic enough to deal with the amount of updates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Service</a:t>
            </a:r>
            <a:endParaRPr sz="1100"/>
          </a:p>
        </p:txBody>
      </p:sp>
      <p:sp>
        <p:nvSpPr>
          <p:cNvPr id="544" name="Google Shape;544;p81"/>
          <p:cNvSpPr txBox="1"/>
          <p:nvPr/>
        </p:nvSpPr>
        <p:spPr>
          <a:xfrm>
            <a:off x="436420" y="1631373"/>
            <a:ext cx="523417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Abstraction which defines a logical set of Pods (selected using label selector), that provide the same functionality (same microservice)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Different types, for different types of exposure provided by the service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Durable resource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static cluster IP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static </a:t>
            </a:r>
            <a:r>
              <a:rPr lang="en-US" sz="1800" dirty="0" err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namespaced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DNS name</a:t>
            </a:r>
          </a:p>
          <a:p>
            <a:r>
              <a:rPr lang="en-US" sz="1800" b="1" dirty="0">
                <a:solidFill>
                  <a:srgbClr val="CC4125"/>
                </a:solidFill>
                <a:latin typeface="Courier New"/>
                <a:cs typeface="Courier New"/>
              </a:rPr>
              <a:t>&lt;service</a:t>
            </a:r>
            <a:r>
              <a:rPr lang="en-US" sz="1800" b="1" spc="-105" dirty="0">
                <a:solidFill>
                  <a:srgbClr val="CC4125"/>
                </a:solidFill>
                <a:latin typeface="Courier New"/>
                <a:cs typeface="Courier New"/>
              </a:rPr>
              <a:t> </a:t>
            </a:r>
            <a:r>
              <a:rPr lang="en-US" sz="1800" b="1" spc="-10" dirty="0">
                <a:solidFill>
                  <a:srgbClr val="CC4125"/>
                </a:solidFill>
                <a:latin typeface="Courier New"/>
                <a:cs typeface="Courier New"/>
              </a:rPr>
              <a:t>name&gt;</a:t>
            </a:r>
            <a:r>
              <a:rPr lang="en-US" sz="1800" b="1" spc="-10" dirty="0">
                <a:latin typeface="Courier New"/>
                <a:cs typeface="Courier New"/>
              </a:rPr>
              <a:t>.</a:t>
            </a:r>
            <a:r>
              <a:rPr lang="en-US" sz="1800" b="1" spc="-10" dirty="0">
                <a:solidFill>
                  <a:srgbClr val="F6B26B"/>
                </a:solidFill>
                <a:latin typeface="Courier New"/>
                <a:cs typeface="Courier New"/>
              </a:rPr>
              <a:t>&lt;namespace&gt;</a:t>
            </a:r>
            <a:r>
              <a:rPr lang="en-US" sz="1800" b="1" spc="-10" dirty="0">
                <a:latin typeface="Courier New"/>
                <a:cs typeface="Courier New"/>
              </a:rPr>
              <a:t>. </a:t>
            </a:r>
            <a:r>
              <a:rPr lang="en-US" sz="1800" b="1" spc="-10" dirty="0" err="1">
                <a:latin typeface="Courier New"/>
                <a:cs typeface="Courier New"/>
              </a:rPr>
              <a:t>svc.cluster.local</a:t>
            </a:r>
            <a:endParaRPr lang="en-US" sz="1800" dirty="0">
              <a:latin typeface="Courier New"/>
              <a:cs typeface="Courier New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A70F8F18-3A9F-6BEC-04CF-DCD1E94D4E8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635692"/>
            <a:ext cx="4447032" cy="350780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Services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6340" y="1580197"/>
            <a:ext cx="7376159" cy="1875789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105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Target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using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equality</a:t>
            </a:r>
            <a:r>
              <a:rPr sz="2400" b="1" spc="-55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based</a:t>
            </a:r>
            <a:r>
              <a:rPr sz="2400" b="1" spc="-60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selectors</a:t>
            </a:r>
            <a:r>
              <a:rPr sz="2400" spc="-10" dirty="0">
                <a:latin typeface="Arial"/>
                <a:cs typeface="Arial"/>
              </a:rPr>
              <a:t>.</a:t>
            </a:r>
            <a:endParaRPr sz="2400" dirty="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1010"/>
              </a:spcBef>
              <a:buChar char="●"/>
              <a:tabLst>
                <a:tab pos="393065" algn="l"/>
              </a:tabLst>
            </a:pPr>
            <a:r>
              <a:rPr sz="2400" dirty="0">
                <a:latin typeface="Arial"/>
                <a:cs typeface="Arial"/>
              </a:rPr>
              <a:t>Uses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kube-</a:t>
            </a:r>
            <a:r>
              <a:rPr sz="2400" b="1" dirty="0">
                <a:latin typeface="Arial"/>
                <a:cs typeface="Arial"/>
              </a:rPr>
              <a:t>proxy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simple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load-</a:t>
            </a:r>
            <a:r>
              <a:rPr sz="2400" spc="-10" dirty="0">
                <a:latin typeface="Arial"/>
                <a:cs typeface="Arial"/>
              </a:rPr>
              <a:t>balancing.</a:t>
            </a:r>
            <a:endParaRPr sz="2400" dirty="0">
              <a:latin typeface="Arial"/>
              <a:cs typeface="Arial"/>
            </a:endParaRPr>
          </a:p>
          <a:p>
            <a:pPr marL="393700" marR="386080" indent="-381000">
              <a:lnSpc>
                <a:spcPct val="100000"/>
              </a:lnSpc>
              <a:spcBef>
                <a:spcPts val="1030"/>
              </a:spcBef>
              <a:buFont typeface="Arial"/>
              <a:buChar char="●"/>
              <a:tabLst>
                <a:tab pos="393700" algn="l"/>
              </a:tabLst>
            </a:pPr>
            <a:r>
              <a:rPr sz="2400" b="1" spc="-10" dirty="0">
                <a:latin typeface="Arial"/>
                <a:cs typeface="Arial"/>
              </a:rPr>
              <a:t>kube-</a:t>
            </a:r>
            <a:r>
              <a:rPr sz="2400" b="1" dirty="0">
                <a:latin typeface="Arial"/>
                <a:cs typeface="Arial"/>
              </a:rPr>
              <a:t>proxy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acts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daemon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creates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b="1" spc="-10" dirty="0">
                <a:latin typeface="Arial"/>
                <a:cs typeface="Arial"/>
              </a:rPr>
              <a:t>local </a:t>
            </a:r>
            <a:r>
              <a:rPr sz="2400" b="1" dirty="0">
                <a:latin typeface="Arial"/>
                <a:cs typeface="Arial"/>
              </a:rPr>
              <a:t>entries</a:t>
            </a:r>
            <a:r>
              <a:rPr sz="2400" b="1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host’s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iptables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every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service.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Service</a:t>
            </a:r>
            <a:r>
              <a:rPr spc="-35" dirty="0"/>
              <a:t> </a:t>
            </a:r>
            <a:r>
              <a:rPr spc="-10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267459"/>
            <a:ext cx="5483225" cy="2463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3000" dirty="0">
                <a:latin typeface="Arial"/>
                <a:cs typeface="Arial"/>
              </a:rPr>
              <a:t>There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are</a:t>
            </a:r>
            <a:r>
              <a:rPr sz="3000" spc="-4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4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major</a:t>
            </a:r>
            <a:r>
              <a:rPr sz="3000" spc="-30" dirty="0">
                <a:latin typeface="Arial"/>
                <a:cs typeface="Arial"/>
              </a:rPr>
              <a:t> </a:t>
            </a:r>
            <a:r>
              <a:rPr sz="3000" dirty="0">
                <a:latin typeface="Arial"/>
                <a:cs typeface="Arial"/>
              </a:rPr>
              <a:t>service</a:t>
            </a:r>
            <a:r>
              <a:rPr sz="3000" spc="-3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types:</a:t>
            </a:r>
            <a:endParaRPr sz="3000" dirty="0">
              <a:latin typeface="Arial"/>
              <a:cs typeface="Arial"/>
            </a:endParaRPr>
          </a:p>
          <a:p>
            <a:pPr marL="469265" indent="-418465">
              <a:lnSpc>
                <a:spcPct val="100000"/>
              </a:lnSpc>
              <a:spcBef>
                <a:spcPts val="600"/>
              </a:spcBef>
              <a:buFont typeface="Arial"/>
              <a:buChar char="●"/>
              <a:tabLst>
                <a:tab pos="469265" algn="l"/>
              </a:tabLst>
            </a:pPr>
            <a:r>
              <a:rPr sz="3000" b="1" dirty="0">
                <a:latin typeface="Arial"/>
                <a:cs typeface="Arial"/>
              </a:rPr>
              <a:t>ClusterIP</a:t>
            </a:r>
            <a:r>
              <a:rPr sz="3000" b="1" spc="-55" dirty="0">
                <a:latin typeface="Arial"/>
                <a:cs typeface="Arial"/>
              </a:rPr>
              <a:t> </a:t>
            </a:r>
            <a:r>
              <a:rPr sz="3000" spc="-10" dirty="0">
                <a:latin typeface="Arial"/>
                <a:cs typeface="Arial"/>
              </a:rPr>
              <a:t>(default)</a:t>
            </a:r>
            <a:endParaRPr sz="3000" dirty="0">
              <a:latin typeface="Arial"/>
              <a:cs typeface="Arial"/>
            </a:endParaRPr>
          </a:p>
          <a:p>
            <a:pPr marL="469265" indent="-41846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3000" b="1" spc="-10" dirty="0">
                <a:latin typeface="Arial"/>
                <a:cs typeface="Arial"/>
              </a:rPr>
              <a:t>NodePort</a:t>
            </a:r>
            <a:endParaRPr sz="3000" dirty="0">
              <a:latin typeface="Arial"/>
              <a:cs typeface="Arial"/>
            </a:endParaRPr>
          </a:p>
          <a:p>
            <a:pPr marL="469265" indent="-41846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3000" b="1" spc="-10" dirty="0">
                <a:latin typeface="Arial"/>
                <a:cs typeface="Arial"/>
              </a:rPr>
              <a:t>LoadBalancer</a:t>
            </a:r>
            <a:endParaRPr sz="3000" dirty="0">
              <a:latin typeface="Arial"/>
              <a:cs typeface="Arial"/>
            </a:endParaRPr>
          </a:p>
          <a:p>
            <a:pPr marL="469265" indent="-418465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z="3000" b="1" spc="-10" dirty="0">
                <a:latin typeface="Arial"/>
                <a:cs typeface="Arial"/>
              </a:rPr>
              <a:t>ExternalName</a:t>
            </a:r>
            <a:endParaRPr sz="3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ClusterIP Service</a:t>
            </a:r>
            <a:endParaRPr sz="1100"/>
          </a:p>
        </p:txBody>
      </p:sp>
      <p:sp>
        <p:nvSpPr>
          <p:cNvPr id="551" name="Google Shape;551;p82"/>
          <p:cNvSpPr txBox="1"/>
          <p:nvPr/>
        </p:nvSpPr>
        <p:spPr>
          <a:xfrm>
            <a:off x="436419" y="1631373"/>
            <a:ext cx="8271163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used for intra-cluster communication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special IP that will load-balance across all of the pods identified by service selector (which is a label selector)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allocated on create and cannot be changed until deletion of service, irrespective of number of pods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ClusterIP Service</a:t>
            </a:r>
            <a:endParaRPr sz="1100"/>
          </a:p>
        </p:txBody>
      </p:sp>
      <p:sp>
        <p:nvSpPr>
          <p:cNvPr id="558" name="Google Shape;558;p83"/>
          <p:cNvSpPr txBox="1"/>
          <p:nvPr/>
        </p:nvSpPr>
        <p:spPr>
          <a:xfrm>
            <a:off x="436419" y="1631373"/>
            <a:ext cx="8271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internal Kubernetes DNS service allows service name to be used to access pods - 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my-svc.my-namespace.svc.cluster.local</a:t>
            </a:r>
            <a:endParaRPr sz="1400" i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if using readiness probes, only ready pods will be loadbalanced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30216A-C7F5-00E7-BC6B-604748E8E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94" y="1209485"/>
            <a:ext cx="778301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0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40060" y="334615"/>
            <a:ext cx="6687820" cy="5142230"/>
            <a:chOff x="1999488" y="0"/>
            <a:chExt cx="6687820" cy="51422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6111" y="1039367"/>
              <a:ext cx="3980688" cy="3709416"/>
            </a:xfrm>
            <a:prstGeom prst="rect">
              <a:avLst/>
            </a:prstGeom>
          </p:spPr>
        </p:pic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091689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Cluster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IP</a:t>
            </a:r>
            <a:r>
              <a:rPr spc="-10" dirty="0">
                <a:solidFill>
                  <a:srgbClr val="000000"/>
                </a:solidFill>
              </a:rPr>
              <a:t> Service</a:t>
            </a:r>
          </a:p>
        </p:txBody>
      </p:sp>
      <p:sp>
        <p:nvSpPr>
          <p:cNvPr id="6" name="object 6"/>
          <p:cNvSpPr/>
          <p:nvPr/>
        </p:nvSpPr>
        <p:spPr>
          <a:xfrm>
            <a:off x="723050" y="1763218"/>
            <a:ext cx="3311525" cy="1739900"/>
          </a:xfrm>
          <a:custGeom>
            <a:avLst/>
            <a:gdLst/>
            <a:ahLst/>
            <a:cxnLst/>
            <a:rect l="l" t="t" r="r" b="b"/>
            <a:pathLst>
              <a:path w="3311525" h="1739900">
                <a:moveTo>
                  <a:pt x="0" y="0"/>
                </a:moveTo>
                <a:lnTo>
                  <a:pt x="3311400" y="0"/>
                </a:lnTo>
                <a:lnTo>
                  <a:pt x="3311400" y="1739700"/>
                </a:lnTo>
                <a:lnTo>
                  <a:pt x="0" y="17397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4474" y="1829015"/>
            <a:ext cx="1026160" cy="131508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189230">
              <a:lnSpc>
                <a:spcPct val="100800"/>
              </a:lnSpc>
              <a:spcBef>
                <a:spcPts val="8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Name: Selector: Type: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30"/>
              </a:lnSpc>
              <a:spcBef>
                <a:spcPts val="50"/>
              </a:spcBef>
            </a:pP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IP:</a:t>
            </a:r>
            <a:endParaRPr sz="1200">
              <a:latin typeface="Courier New"/>
              <a:cs typeface="Courier New"/>
            </a:endParaRPr>
          </a:p>
          <a:p>
            <a:pPr marR="5080">
              <a:lnSpc>
                <a:spcPts val="1390"/>
              </a:lnSpc>
              <a:spcBef>
                <a:spcPts val="7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Port: TargetPort: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Endpoints: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3525" y="1829015"/>
            <a:ext cx="1670685" cy="1491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example-</a:t>
            </a:r>
            <a:r>
              <a:rPr sz="1200" spc="-20" dirty="0">
                <a:solidFill>
                  <a:srgbClr val="783F04"/>
                </a:solidFill>
                <a:latin typeface="Courier New"/>
                <a:cs typeface="Courier New"/>
              </a:rPr>
              <a:t>prod 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app=nginx,env=prod ClusterIP 10.96.28.176</a:t>
            </a:r>
            <a:endParaRPr sz="1200">
              <a:latin typeface="Courier New"/>
              <a:cs typeface="Courier New"/>
            </a:endParaRPr>
          </a:p>
          <a:p>
            <a:pPr marR="281305">
              <a:lnSpc>
                <a:spcPts val="1390"/>
              </a:lnSpc>
              <a:spcBef>
                <a:spcPts val="65"/>
              </a:spcBef>
              <a:tabLst>
                <a:tab pos="828675" algn="l"/>
              </a:tabLst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80/TCP 80/TCP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15"/>
              </a:lnSpc>
              <a:spcBef>
                <a:spcPts val="3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10.255.16.3:80,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15"/>
              </a:lnSpc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10.255.16.4:80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3050" y="4258918"/>
            <a:ext cx="3986529" cy="681355"/>
          </a:xfrm>
          <a:custGeom>
            <a:avLst/>
            <a:gdLst/>
            <a:ahLst/>
            <a:cxnLst/>
            <a:rect l="l" t="t" r="r" b="b"/>
            <a:pathLst>
              <a:path w="3986529" h="681354">
                <a:moveTo>
                  <a:pt x="0" y="0"/>
                </a:moveTo>
                <a:lnTo>
                  <a:pt x="3986100" y="0"/>
                </a:lnTo>
                <a:lnTo>
                  <a:pt x="3986100" y="681300"/>
                </a:lnTo>
                <a:lnTo>
                  <a:pt x="0" y="681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474" y="4336503"/>
            <a:ext cx="3753485" cy="504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nslookup</a:t>
            </a:r>
            <a:r>
              <a:rPr sz="800" spc="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example-prod.default.svc.cluster.local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Courier New"/>
              <a:cs typeface="Courier New"/>
            </a:endParaRPr>
          </a:p>
          <a:p>
            <a:pPr>
              <a:lnSpc>
                <a:spcPts val="925"/>
              </a:lnSpc>
              <a:tabLst>
                <a:tab pos="662940" algn="l"/>
              </a:tabLst>
            </a:pP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Name: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example-prod.default.svc.cluster.local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ts val="925"/>
              </a:lnSpc>
            </a:pP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Address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1: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10.96.28.176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example-prod.default.svc.cluster.local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820071" y="4487633"/>
            <a:ext cx="421005" cy="100965"/>
          </a:xfrm>
          <a:custGeom>
            <a:avLst/>
            <a:gdLst/>
            <a:ahLst/>
            <a:cxnLst/>
            <a:rect l="l" t="t" r="r" b="b"/>
            <a:pathLst>
              <a:path w="421004" h="100964">
                <a:moveTo>
                  <a:pt x="359978" y="22678"/>
                </a:moveTo>
                <a:lnTo>
                  <a:pt x="0" y="75396"/>
                </a:lnTo>
                <a:lnTo>
                  <a:pt x="735" y="75396"/>
                </a:lnTo>
                <a:lnTo>
                  <a:pt x="4400" y="100421"/>
                </a:lnTo>
                <a:lnTo>
                  <a:pt x="363658" y="47810"/>
                </a:lnTo>
                <a:lnTo>
                  <a:pt x="370195" y="34016"/>
                </a:lnTo>
                <a:lnTo>
                  <a:pt x="359978" y="22678"/>
                </a:lnTo>
                <a:close/>
              </a:path>
              <a:path w="421004" h="100964">
                <a:moveTo>
                  <a:pt x="404661" y="21451"/>
                </a:moveTo>
                <a:lnTo>
                  <a:pt x="368355" y="21451"/>
                </a:lnTo>
                <a:lnTo>
                  <a:pt x="372036" y="46583"/>
                </a:lnTo>
                <a:lnTo>
                  <a:pt x="363658" y="47810"/>
                </a:lnTo>
                <a:lnTo>
                  <a:pt x="350584" y="75396"/>
                </a:lnTo>
                <a:lnTo>
                  <a:pt x="420459" y="26656"/>
                </a:lnTo>
                <a:lnTo>
                  <a:pt x="404661" y="21451"/>
                </a:lnTo>
                <a:close/>
              </a:path>
              <a:path w="421004" h="100964">
                <a:moveTo>
                  <a:pt x="370195" y="34016"/>
                </a:moveTo>
                <a:lnTo>
                  <a:pt x="363658" y="47810"/>
                </a:lnTo>
                <a:lnTo>
                  <a:pt x="372036" y="46583"/>
                </a:lnTo>
                <a:lnTo>
                  <a:pt x="370195" y="34016"/>
                </a:lnTo>
                <a:close/>
              </a:path>
              <a:path w="421004" h="100964">
                <a:moveTo>
                  <a:pt x="368355" y="21451"/>
                </a:moveTo>
                <a:lnTo>
                  <a:pt x="359978" y="22678"/>
                </a:lnTo>
                <a:lnTo>
                  <a:pt x="370195" y="34016"/>
                </a:lnTo>
                <a:lnTo>
                  <a:pt x="368355" y="21451"/>
                </a:lnTo>
                <a:close/>
              </a:path>
              <a:path w="421004" h="100964">
                <a:moveTo>
                  <a:pt x="339543" y="0"/>
                </a:moveTo>
                <a:lnTo>
                  <a:pt x="359978" y="22678"/>
                </a:lnTo>
                <a:lnTo>
                  <a:pt x="368355" y="21451"/>
                </a:lnTo>
                <a:lnTo>
                  <a:pt x="404661" y="21451"/>
                </a:lnTo>
                <a:lnTo>
                  <a:pt x="3395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3282" y="403860"/>
            <a:ext cx="7802875" cy="797054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ClusterIP</a:t>
            </a:r>
            <a:r>
              <a:rPr spc="-65" dirty="0"/>
              <a:t> </a:t>
            </a:r>
            <a:r>
              <a:rPr dirty="0"/>
              <a:t>Service</a:t>
            </a:r>
            <a:r>
              <a:rPr spc="-70" dirty="0"/>
              <a:t> </a:t>
            </a:r>
            <a:r>
              <a:rPr dirty="0"/>
              <a:t>Without</a:t>
            </a:r>
            <a:r>
              <a:rPr spc="-65" dirty="0"/>
              <a:t> </a:t>
            </a:r>
            <a:r>
              <a:rPr spc="-10" dirty="0"/>
              <a:t>Selector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0015" y="1380744"/>
            <a:ext cx="3700272" cy="33101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9768" y="1316736"/>
            <a:ext cx="3773424" cy="3422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4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NodePorts Service</a:t>
            </a:r>
            <a:endParaRPr sz="1100"/>
          </a:p>
        </p:txBody>
      </p:sp>
      <p:sp>
        <p:nvSpPr>
          <p:cNvPr id="565" name="Google Shape;565;p84"/>
          <p:cNvSpPr txBox="1"/>
          <p:nvPr/>
        </p:nvSpPr>
        <p:spPr>
          <a:xfrm>
            <a:off x="436419" y="1631373"/>
            <a:ext cx="8271163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NodePort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services extend the </a:t>
            </a:r>
            <a:r>
              <a:rPr lang="en-US" sz="1800" dirty="0" err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ClusterIP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service.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Used to access pod from outside of cluster, 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exposes a port on every node’s IP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System picks a port and on all cluster nodes, traffic on that port is sent to service to loadbalance to pods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Port can either be statically defined, or dynamically taken from a range between 30000- 32767.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6691" y="205105"/>
            <a:ext cx="6687820" cy="5142230"/>
            <a:chOff x="457200" y="0"/>
            <a:chExt cx="668782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908303"/>
              <a:ext cx="5032248" cy="42336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131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NodePort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6" name="object 6"/>
          <p:cNvSpPr/>
          <p:nvPr/>
        </p:nvSpPr>
        <p:spPr>
          <a:xfrm>
            <a:off x="5569149" y="1605550"/>
            <a:ext cx="3184525" cy="1841500"/>
          </a:xfrm>
          <a:custGeom>
            <a:avLst/>
            <a:gdLst/>
            <a:ahLst/>
            <a:cxnLst/>
            <a:rect l="l" t="t" r="r" b="b"/>
            <a:pathLst>
              <a:path w="3184525" h="1841500">
                <a:moveTo>
                  <a:pt x="0" y="0"/>
                </a:moveTo>
                <a:lnTo>
                  <a:pt x="3184200" y="0"/>
                </a:lnTo>
                <a:lnTo>
                  <a:pt x="3184200" y="1841100"/>
                </a:lnTo>
                <a:lnTo>
                  <a:pt x="0" y="18411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49696" y="1672844"/>
            <a:ext cx="1670685" cy="11226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R="5080">
              <a:lnSpc>
                <a:spcPct val="101699"/>
              </a:lnSpc>
              <a:spcBef>
                <a:spcPts val="7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example-</a:t>
            </a:r>
            <a:r>
              <a:rPr sz="1200" spc="-20" dirty="0">
                <a:solidFill>
                  <a:srgbClr val="783F04"/>
                </a:solidFill>
                <a:latin typeface="Courier New"/>
                <a:cs typeface="Courier New"/>
              </a:rPr>
              <a:t>prod 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app=nginx,env=prod NodePort 10.96.28.176</a:t>
            </a:r>
            <a:endParaRPr sz="1200">
              <a:latin typeface="Courier New"/>
              <a:cs typeface="Courier New"/>
            </a:endParaRPr>
          </a:p>
          <a:p>
            <a:pPr marR="281305">
              <a:lnSpc>
                <a:spcPts val="1420"/>
              </a:lnSpc>
              <a:spcBef>
                <a:spcPts val="15"/>
              </a:spcBef>
              <a:tabLst>
                <a:tab pos="828040" algn="l"/>
              </a:tabLst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80/TCP 80/TCP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60575" y="1672844"/>
            <a:ext cx="10261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8923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Name: Selector: Type: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415"/>
              </a:lnSpc>
              <a:spcBef>
                <a:spcPts val="70"/>
              </a:spcBef>
            </a:pPr>
            <a:r>
              <a:rPr sz="1200" spc="-25" dirty="0">
                <a:solidFill>
                  <a:srgbClr val="783F04"/>
                </a:solidFill>
                <a:latin typeface="Courier New"/>
                <a:cs typeface="Courier New"/>
              </a:rPr>
              <a:t>IP:</a:t>
            </a:r>
            <a:endParaRPr sz="1200">
              <a:latin typeface="Courier New"/>
              <a:cs typeface="Courier New"/>
            </a:endParaRPr>
          </a:p>
          <a:p>
            <a:pPr marR="5080">
              <a:lnSpc>
                <a:spcPts val="1420"/>
              </a:lnSpc>
              <a:spcBef>
                <a:spcPts val="4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Port: TargetPort:</a:t>
            </a:r>
            <a:endParaRPr sz="1200">
              <a:latin typeface="Courier New"/>
              <a:cs typeface="Courier New"/>
            </a:endParaRPr>
          </a:p>
          <a:p>
            <a:pPr marR="97155">
              <a:lnSpc>
                <a:spcPts val="1390"/>
              </a:lnSpc>
              <a:spcBef>
                <a:spcPts val="90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NodePort: Endpoints: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49625" y="2776220"/>
            <a:ext cx="1670685" cy="57721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R="5080">
              <a:lnSpc>
                <a:spcPts val="1390"/>
              </a:lnSpc>
              <a:spcBef>
                <a:spcPts val="185"/>
              </a:spcBef>
              <a:tabLst>
                <a:tab pos="828675" algn="l"/>
              </a:tabLst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r>
              <a:rPr sz="12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32410/TCP 10.255.16.3:80,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200" spc="-10" dirty="0">
                <a:solidFill>
                  <a:srgbClr val="783F04"/>
                </a:solidFill>
                <a:latin typeface="Courier New"/>
                <a:cs typeface="Courier New"/>
              </a:rPr>
              <a:t>10.255.16.4:80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 dirty="0"/>
              <a:t>LoadBalancer Service</a:t>
            </a:r>
            <a:endParaRPr sz="1100" dirty="0"/>
          </a:p>
        </p:txBody>
      </p:sp>
      <p:sp>
        <p:nvSpPr>
          <p:cNvPr id="572" name="Google Shape;572;p85"/>
          <p:cNvSpPr txBox="1"/>
          <p:nvPr/>
        </p:nvSpPr>
        <p:spPr>
          <a:xfrm>
            <a:off x="436419" y="1631373"/>
            <a:ext cx="8271163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LoadBalancer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 services extend </a:t>
            </a:r>
            <a:r>
              <a:rPr lang="en-US" sz="1800" dirty="0" err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NodePort</a:t>
            </a:r>
            <a:r>
              <a:rPr lang="en-US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implements the needed external support, to make access to pods easier in cloud environments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cloud providers provide support inside Kubernetes, to provision whatever is needed inside their environment to access service directly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Ex: IP gets allocated in Google, URL in AWS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041" y="217088"/>
            <a:ext cx="7062470" cy="5142230"/>
            <a:chOff x="82296" y="0"/>
            <a:chExt cx="706247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96" y="929639"/>
              <a:ext cx="5952744" cy="421233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6484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LoadBalancer</a:t>
            </a:r>
            <a:r>
              <a:rPr spc="-5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6" name="object 6"/>
          <p:cNvSpPr/>
          <p:nvPr/>
        </p:nvSpPr>
        <p:spPr>
          <a:xfrm>
            <a:off x="5907624" y="1655550"/>
            <a:ext cx="2966720" cy="2063114"/>
          </a:xfrm>
          <a:custGeom>
            <a:avLst/>
            <a:gdLst/>
            <a:ahLst/>
            <a:cxnLst/>
            <a:rect l="l" t="t" r="r" b="b"/>
            <a:pathLst>
              <a:path w="2966720" h="2063114">
                <a:moveTo>
                  <a:pt x="0" y="0"/>
                </a:moveTo>
                <a:lnTo>
                  <a:pt x="2966400" y="0"/>
                </a:lnTo>
                <a:lnTo>
                  <a:pt x="2966400" y="2062500"/>
                </a:lnTo>
                <a:lnTo>
                  <a:pt x="0" y="20625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77027" y="1712976"/>
            <a:ext cx="1527810" cy="138176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R="5080">
              <a:lnSpc>
                <a:spcPct val="100600"/>
              </a:lnSpc>
              <a:spcBef>
                <a:spcPts val="165"/>
              </a:spcBef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example-</a:t>
            </a:r>
            <a:r>
              <a:rPr sz="1100" spc="-20" dirty="0">
                <a:solidFill>
                  <a:srgbClr val="783F04"/>
                </a:solidFill>
                <a:latin typeface="Courier New"/>
                <a:cs typeface="Courier New"/>
              </a:rPr>
              <a:t>prod </a:t>
            </a: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app=nginx,env=prod LoadBalancer 10.96.28.176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172.17.18.43</a:t>
            </a:r>
            <a:endParaRPr sz="1100">
              <a:latin typeface="Courier New"/>
              <a:cs typeface="Courier New"/>
            </a:endParaRPr>
          </a:p>
          <a:p>
            <a:pPr marR="257175">
              <a:lnSpc>
                <a:spcPts val="1300"/>
              </a:lnSpc>
              <a:spcBef>
                <a:spcPts val="135"/>
              </a:spcBef>
              <a:tabLst>
                <a:tab pos="756920" algn="l"/>
              </a:tabLst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r>
              <a:rPr sz="11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80/TCP 80/TCP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77027" y="3066288"/>
            <a:ext cx="1527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56920" algn="l"/>
              </a:tabLst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r>
              <a:rPr sz="11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32410/TCP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9049" y="1712976"/>
            <a:ext cx="1022985" cy="17145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R="257175">
              <a:lnSpc>
                <a:spcPct val="101800"/>
              </a:lnSpc>
              <a:spcBef>
                <a:spcPts val="145"/>
              </a:spcBef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Name: Selector: Type: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ts val="1295"/>
              </a:lnSpc>
            </a:pPr>
            <a:r>
              <a:rPr sz="1100" spc="-25" dirty="0">
                <a:solidFill>
                  <a:srgbClr val="783F04"/>
                </a:solidFill>
                <a:latin typeface="Courier New"/>
                <a:cs typeface="Courier New"/>
              </a:rPr>
              <a:t>IP:</a:t>
            </a:r>
            <a:endParaRPr sz="1100">
              <a:latin typeface="Courier New"/>
              <a:cs typeface="Courier New"/>
            </a:endParaRPr>
          </a:p>
          <a:p>
            <a:pPr marR="5080">
              <a:lnSpc>
                <a:spcPts val="1300"/>
              </a:lnSpc>
              <a:spcBef>
                <a:spcPts val="60"/>
              </a:spcBef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LoadBalancer Ingress:</a:t>
            </a:r>
            <a:endParaRPr sz="1100">
              <a:latin typeface="Courier New"/>
              <a:cs typeface="Courier New"/>
            </a:endParaRPr>
          </a:p>
          <a:p>
            <a:pPr marR="88900">
              <a:lnSpc>
                <a:spcPct val="98800"/>
              </a:lnSpc>
              <a:spcBef>
                <a:spcPts val="45"/>
              </a:spcBef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Port: TargetPort: NodePort: Endpoints: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6974" y="3233927"/>
            <a:ext cx="1275080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310"/>
              </a:lnSpc>
              <a:spcBef>
                <a:spcPts val="100"/>
              </a:spcBef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10.255.16.3:80,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ts val="1310"/>
              </a:lnSpc>
            </a:pPr>
            <a:r>
              <a:rPr sz="1100" spc="-10" dirty="0">
                <a:solidFill>
                  <a:srgbClr val="783F04"/>
                </a:solidFill>
                <a:latin typeface="Courier New"/>
                <a:cs typeface="Courier New"/>
              </a:rPr>
              <a:t>10.255.16.4:80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 anchor="b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Fundamental</a:t>
            </a:r>
            <a:r>
              <a:rPr spc="-125" dirty="0"/>
              <a:t> </a:t>
            </a:r>
            <a:r>
              <a:rPr dirty="0"/>
              <a:t>Networking</a:t>
            </a:r>
            <a:r>
              <a:rPr spc="-125" dirty="0"/>
              <a:t> </a:t>
            </a:r>
            <a:r>
              <a:rPr spc="-10" dirty="0"/>
              <a:t>Rules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2871" y="1343659"/>
            <a:ext cx="8690089" cy="296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containers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within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each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unimpeded.</a:t>
            </a:r>
            <a:endParaRPr sz="2400" dirty="0">
              <a:latin typeface="Arial"/>
              <a:cs typeface="Arial"/>
            </a:endParaRPr>
          </a:p>
          <a:p>
            <a:pPr marL="393700" marR="175260" indent="-381000">
              <a:lnSpc>
                <a:spcPct val="100800"/>
              </a:lnSpc>
              <a:spcBef>
                <a:spcPts val="100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other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without </a:t>
            </a:r>
            <a:r>
              <a:rPr sz="2400" spc="-20" dirty="0">
                <a:latin typeface="Arial"/>
                <a:cs typeface="Arial"/>
              </a:rPr>
              <a:t>NAT.</a:t>
            </a:r>
            <a:endParaRPr sz="2400" dirty="0">
              <a:latin typeface="Arial"/>
              <a:cs typeface="Arial"/>
            </a:endParaRPr>
          </a:p>
          <a:p>
            <a:pPr marL="393700" marR="445770" indent="-381000">
              <a:lnSpc>
                <a:spcPts val="2810"/>
              </a:lnSpc>
              <a:spcBef>
                <a:spcPts val="1160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All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nodes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can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communicate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all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(and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vice- </a:t>
            </a:r>
            <a:r>
              <a:rPr sz="2400" dirty="0">
                <a:latin typeface="Arial"/>
                <a:cs typeface="Arial"/>
              </a:rPr>
              <a:t>versa)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without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NAT.</a:t>
            </a:r>
            <a:endParaRPr sz="2400" dirty="0">
              <a:latin typeface="Arial"/>
              <a:cs typeface="Arial"/>
            </a:endParaRPr>
          </a:p>
          <a:p>
            <a:pPr marL="393700" marR="574040" indent="-381000">
              <a:lnSpc>
                <a:spcPct val="100800"/>
              </a:lnSpc>
              <a:spcBef>
                <a:spcPts val="905"/>
              </a:spcBef>
              <a:buChar char="●"/>
              <a:tabLst>
                <a:tab pos="393700" algn="l"/>
              </a:tabLst>
            </a:pPr>
            <a:r>
              <a:rPr sz="2400" dirty="0">
                <a:latin typeface="Arial"/>
                <a:cs typeface="Arial"/>
              </a:rPr>
              <a:t>The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Pod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itself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is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same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IP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that </a:t>
            </a:r>
            <a:r>
              <a:rPr sz="2400" dirty="0">
                <a:latin typeface="Arial"/>
                <a:cs typeface="Arial"/>
              </a:rPr>
              <a:t>others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as.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Fundamentals</a:t>
            </a:r>
            <a:r>
              <a:rPr spc="-170" dirty="0"/>
              <a:t> </a:t>
            </a:r>
            <a:r>
              <a:rPr spc="-10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267459"/>
            <a:ext cx="8030845" cy="278121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700"/>
              </a:spcBef>
              <a:buFont typeface="Arial"/>
              <a:buChar char="●"/>
              <a:tabLst>
                <a:tab pos="431165" algn="l"/>
              </a:tabLst>
            </a:pPr>
            <a:r>
              <a:rPr sz="2400" b="1" spc="-20" dirty="0">
                <a:latin typeface="Arial"/>
                <a:cs typeface="Arial"/>
              </a:rPr>
              <a:t>Container-to-</a:t>
            </a:r>
            <a:r>
              <a:rPr sz="2400" b="1" spc="-10" dirty="0">
                <a:latin typeface="Arial"/>
                <a:cs typeface="Arial"/>
              </a:rPr>
              <a:t>Container</a:t>
            </a:r>
            <a:endParaRPr sz="2400" dirty="0">
              <a:latin typeface="Arial"/>
              <a:cs typeface="Arial"/>
            </a:endParaRPr>
          </a:p>
          <a:p>
            <a:pPr marL="888365" marR="995044" lvl="1" indent="-381000">
              <a:lnSpc>
                <a:spcPct val="100800"/>
              </a:lnSpc>
              <a:spcBef>
                <a:spcPts val="455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Containers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exist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within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same </a:t>
            </a:r>
            <a:r>
              <a:rPr sz="2000" b="1" dirty="0">
                <a:latin typeface="Arial"/>
                <a:cs typeface="Arial"/>
              </a:rPr>
              <a:t>network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namespace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share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IP.</a:t>
            </a:r>
            <a:endParaRPr sz="2000" dirty="0">
              <a:latin typeface="Arial"/>
              <a:cs typeface="Arial"/>
            </a:endParaRPr>
          </a:p>
          <a:p>
            <a:pPr marL="888365" lvl="1" indent="-380365">
              <a:lnSpc>
                <a:spcPct val="100000"/>
              </a:lnSpc>
              <a:spcBef>
                <a:spcPts val="530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Enables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intrapod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communication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over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i="1" spc="-10" dirty="0">
                <a:latin typeface="Arial"/>
                <a:cs typeface="Arial"/>
              </a:rPr>
              <a:t>localhost</a:t>
            </a:r>
            <a:r>
              <a:rPr sz="2000" spc="-10" dirty="0">
                <a:latin typeface="Arial"/>
                <a:cs typeface="Arial"/>
              </a:rPr>
              <a:t>.</a:t>
            </a:r>
            <a:endParaRPr sz="2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spcBef>
                <a:spcPts val="1005"/>
              </a:spcBef>
              <a:buFont typeface="Arial"/>
              <a:buChar char="●"/>
              <a:tabLst>
                <a:tab pos="431165" algn="l"/>
              </a:tabLst>
            </a:pPr>
            <a:r>
              <a:rPr sz="2400" b="1" spc="-25" dirty="0">
                <a:latin typeface="Arial"/>
                <a:cs typeface="Arial"/>
              </a:rPr>
              <a:t>Pod-</a:t>
            </a:r>
            <a:r>
              <a:rPr sz="2400" b="1" spc="-20" dirty="0">
                <a:latin typeface="Arial"/>
                <a:cs typeface="Arial"/>
              </a:rPr>
              <a:t>to-</a:t>
            </a:r>
            <a:r>
              <a:rPr sz="2400" b="1" spc="-25" dirty="0">
                <a:latin typeface="Arial"/>
                <a:cs typeface="Arial"/>
              </a:rPr>
              <a:t>Pod</a:t>
            </a:r>
            <a:endParaRPr sz="2400" dirty="0">
              <a:latin typeface="Arial"/>
              <a:cs typeface="Arial"/>
            </a:endParaRPr>
          </a:p>
          <a:p>
            <a:pPr marL="888365" marR="5080" lvl="1" indent="-381000">
              <a:lnSpc>
                <a:spcPct val="100800"/>
              </a:lnSpc>
              <a:spcBef>
                <a:spcPts val="985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Allocated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cluster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unique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IP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for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duration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its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life </a:t>
            </a:r>
            <a:r>
              <a:rPr sz="2000" spc="-10" dirty="0">
                <a:latin typeface="Arial"/>
                <a:cs typeface="Arial"/>
              </a:rPr>
              <a:t>cycle.</a:t>
            </a:r>
            <a:endParaRPr sz="2000" dirty="0">
              <a:latin typeface="Arial"/>
              <a:cs typeface="Arial"/>
            </a:endParaRPr>
          </a:p>
          <a:p>
            <a:pPr marL="888365" lvl="1" indent="-380365">
              <a:lnSpc>
                <a:spcPts val="2810"/>
              </a:lnSpc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Pods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themselves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are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fundamentally</a:t>
            </a:r>
            <a:r>
              <a:rPr sz="2000" spc="-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ephemeral.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dirty="0"/>
              <a:t>Fundamentals</a:t>
            </a:r>
            <a:r>
              <a:rPr spc="-170" dirty="0"/>
              <a:t> </a:t>
            </a:r>
            <a:r>
              <a:rPr spc="-10" dirty="0"/>
              <a:t>Applied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024" y="1267459"/>
            <a:ext cx="7785100" cy="323979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700"/>
              </a:spcBef>
              <a:buFont typeface="Arial"/>
              <a:buChar char="●"/>
              <a:tabLst>
                <a:tab pos="431165" algn="l"/>
              </a:tabLst>
            </a:pPr>
            <a:r>
              <a:rPr sz="2400" b="1" spc="-25" dirty="0">
                <a:latin typeface="Arial"/>
                <a:cs typeface="Arial"/>
              </a:rPr>
              <a:t>Pod-</a:t>
            </a:r>
            <a:r>
              <a:rPr sz="2400" b="1" spc="-20" dirty="0">
                <a:latin typeface="Arial"/>
                <a:cs typeface="Arial"/>
              </a:rPr>
              <a:t>to-</a:t>
            </a:r>
            <a:r>
              <a:rPr sz="2400" b="1" spc="-10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  <a:p>
            <a:pPr marL="888365" marR="278130" lvl="1" indent="-381000">
              <a:lnSpc>
                <a:spcPct val="100800"/>
              </a:lnSpc>
              <a:spcBef>
                <a:spcPts val="455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managed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kube-</a:t>
            </a:r>
            <a:r>
              <a:rPr sz="2000" b="1" dirty="0">
                <a:latin typeface="Arial"/>
                <a:cs typeface="Arial"/>
              </a:rPr>
              <a:t>proxy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and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given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persistent </a:t>
            </a:r>
            <a:r>
              <a:rPr sz="2000" b="1" dirty="0">
                <a:latin typeface="Arial"/>
                <a:cs typeface="Arial"/>
              </a:rPr>
              <a:t>cluster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unique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25" dirty="0">
                <a:latin typeface="Arial"/>
                <a:cs typeface="Arial"/>
              </a:rPr>
              <a:t>IP</a:t>
            </a:r>
            <a:endParaRPr sz="2000" dirty="0">
              <a:latin typeface="Arial"/>
              <a:cs typeface="Arial"/>
            </a:endParaRPr>
          </a:p>
          <a:p>
            <a:pPr marL="888365" lvl="1" indent="-380365">
              <a:lnSpc>
                <a:spcPct val="100000"/>
              </a:lnSpc>
              <a:spcBef>
                <a:spcPts val="530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exists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beyond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Pod’s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lifecycle.</a:t>
            </a:r>
            <a:endParaRPr sz="2000" dirty="0">
              <a:latin typeface="Arial"/>
              <a:cs typeface="Arial"/>
            </a:endParaRPr>
          </a:p>
          <a:p>
            <a:pPr marL="431165" indent="-418465">
              <a:lnSpc>
                <a:spcPct val="100000"/>
              </a:lnSpc>
              <a:spcBef>
                <a:spcPts val="620"/>
              </a:spcBef>
              <a:buFont typeface="Arial"/>
              <a:buChar char="●"/>
              <a:tabLst>
                <a:tab pos="431165" algn="l"/>
              </a:tabLst>
            </a:pPr>
            <a:r>
              <a:rPr sz="2400" b="1" spc="-10" dirty="0">
                <a:latin typeface="Arial"/>
                <a:cs typeface="Arial"/>
              </a:rPr>
              <a:t>External-</a:t>
            </a:r>
            <a:r>
              <a:rPr sz="2400" b="1" spc="-20" dirty="0">
                <a:latin typeface="Arial"/>
                <a:cs typeface="Arial"/>
              </a:rPr>
              <a:t>to-</a:t>
            </a:r>
            <a:r>
              <a:rPr sz="2400" b="1" spc="-10" dirty="0">
                <a:latin typeface="Arial"/>
                <a:cs typeface="Arial"/>
              </a:rPr>
              <a:t>Service</a:t>
            </a:r>
            <a:endParaRPr sz="2400" dirty="0">
              <a:latin typeface="Arial"/>
              <a:cs typeface="Arial"/>
            </a:endParaRPr>
          </a:p>
          <a:p>
            <a:pPr marL="888365" lvl="1" indent="-380365">
              <a:lnSpc>
                <a:spcPct val="100000"/>
              </a:lnSpc>
              <a:spcBef>
                <a:spcPts val="985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Handled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by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kube-proxy.</a:t>
            </a:r>
            <a:endParaRPr sz="2000" dirty="0">
              <a:latin typeface="Arial"/>
              <a:cs typeface="Arial"/>
            </a:endParaRPr>
          </a:p>
          <a:p>
            <a:pPr marL="888365" marR="5080" lvl="1" indent="-381000">
              <a:lnSpc>
                <a:spcPts val="2810"/>
              </a:lnSpc>
              <a:spcBef>
                <a:spcPts val="1185"/>
              </a:spcBef>
              <a:buChar char="○"/>
              <a:tabLst>
                <a:tab pos="888365" algn="l"/>
              </a:tabLst>
            </a:pPr>
            <a:r>
              <a:rPr sz="2000" dirty="0">
                <a:latin typeface="Arial"/>
                <a:cs typeface="Arial"/>
              </a:rPr>
              <a:t>Works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in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cooperation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with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a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cloud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provider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or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other </a:t>
            </a:r>
            <a:r>
              <a:rPr sz="2000" dirty="0">
                <a:latin typeface="Arial"/>
                <a:cs typeface="Arial"/>
              </a:rPr>
              <a:t>external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entity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(load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balancer).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72C5C-67D3-1F22-F1D1-BAFFAB2AA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900C-8E77-6881-F71F-E229F8F2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Coordination</a:t>
            </a:r>
          </a:p>
        </p:txBody>
      </p:sp>
    </p:spTree>
    <p:extLst>
      <p:ext uri="{BB962C8B-B14F-4D97-AF65-F5344CB8AC3E}">
        <p14:creationId xmlns:p14="http://schemas.microsoft.com/office/powerpoint/2010/main" val="251867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1373D8-682C-47C6-EDBE-423DA832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9" y="863764"/>
            <a:ext cx="8680779" cy="32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318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7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Managing multiple pods</a:t>
            </a:r>
            <a:endParaRPr sz="1100"/>
          </a:p>
        </p:txBody>
      </p:sp>
      <p:sp>
        <p:nvSpPr>
          <p:cNvPr id="586" name="Google Shape;586;p87"/>
          <p:cNvSpPr txBox="1"/>
          <p:nvPr/>
        </p:nvSpPr>
        <p:spPr>
          <a:xfrm>
            <a:off x="436419" y="1631373"/>
            <a:ext cx="8271163" cy="1384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even though the pod is the building computing block for Kubernetes, working directly with Pods is tedious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Kubernetes abstracts different needs, to make it easier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Reconciliation loop</a:t>
            </a:r>
            <a:endParaRPr sz="1100"/>
          </a:p>
        </p:txBody>
      </p:sp>
      <p:sp>
        <p:nvSpPr>
          <p:cNvPr id="593" name="Google Shape;593;p88"/>
          <p:cNvSpPr txBox="1"/>
          <p:nvPr/>
        </p:nvSpPr>
        <p:spPr>
          <a:xfrm>
            <a:off x="436419" y="1631373"/>
            <a:ext cx="8271163" cy="131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start with a desired state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observe current state and take action to try to make it match the desired one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goal-driven, self-healing system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4" name="Google Shape;594;p88" descr="A close up of a logo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7637" y="2467841"/>
            <a:ext cx="2628901" cy="26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ReplicaSet</a:t>
            </a:r>
            <a:endParaRPr sz="1100"/>
          </a:p>
        </p:txBody>
      </p:sp>
      <p:sp>
        <p:nvSpPr>
          <p:cNvPr id="601" name="Google Shape;601;p89"/>
          <p:cNvSpPr txBox="1"/>
          <p:nvPr/>
        </p:nvSpPr>
        <p:spPr>
          <a:xfrm>
            <a:off x="436419" y="1631373"/>
            <a:ext cx="8271163" cy="2285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makes sure a given number of identical pods are up at any time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does not "own" the pods it manages - selected with labels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adopt existing pods with those labels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quarantine containers - remove label!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by default, on delete it deletes the pods, but can be set not to (</a:t>
            </a:r>
            <a:r>
              <a:rPr lang="en" sz="1800" i="1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--cascade=false</a:t>
            </a: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ReplicaSet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124" y="1750087"/>
            <a:ext cx="4711065" cy="271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00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●"/>
              <a:tabLst>
                <a:tab pos="393700" algn="l"/>
              </a:tabLst>
            </a:pPr>
            <a:r>
              <a:rPr sz="2400" spc="-1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2400" spc="-78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2400" dirty="0"/>
              <a:t>The</a:t>
            </a:r>
            <a:r>
              <a:rPr sz="2400" spc="5" dirty="0"/>
              <a:t> </a:t>
            </a:r>
            <a:r>
              <a:rPr sz="2400" spc="-10" dirty="0"/>
              <a:t>desired </a:t>
            </a:r>
            <a:r>
              <a:rPr sz="2400" dirty="0"/>
              <a:t>number</a:t>
            </a:r>
            <a:r>
              <a:rPr sz="2400" spc="-50" dirty="0"/>
              <a:t> </a:t>
            </a:r>
            <a:r>
              <a:rPr sz="2400" dirty="0"/>
              <a:t>of</a:t>
            </a:r>
            <a:r>
              <a:rPr sz="2400" spc="-55" dirty="0"/>
              <a:t> </a:t>
            </a:r>
            <a:r>
              <a:rPr sz="2400" dirty="0"/>
              <a:t>instances</a:t>
            </a:r>
            <a:r>
              <a:rPr sz="2400" spc="-50" dirty="0"/>
              <a:t> </a:t>
            </a:r>
            <a:r>
              <a:rPr sz="2400" dirty="0"/>
              <a:t>of</a:t>
            </a:r>
            <a:r>
              <a:rPr sz="2400" spc="-55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spc="-20" dirty="0"/>
              <a:t>Pod.</a:t>
            </a:r>
            <a:endParaRPr sz="2400" dirty="0"/>
          </a:p>
          <a:p>
            <a:pPr marL="393700" marR="106045" indent="-381000">
              <a:lnSpc>
                <a:spcPct val="99800"/>
              </a:lnSpc>
              <a:spcBef>
                <a:spcPts val="1035"/>
              </a:spcBef>
              <a:buClr>
                <a:srgbClr val="000000"/>
              </a:buClr>
              <a:buFont typeface="Arial"/>
              <a:buChar char="●"/>
              <a:tabLst>
                <a:tab pos="393700" algn="l"/>
              </a:tabLst>
            </a:pPr>
            <a:r>
              <a:rPr sz="240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r>
              <a:rPr sz="2400" dirty="0"/>
              <a:t>The</a:t>
            </a:r>
            <a:r>
              <a:rPr sz="2400" spc="-70" dirty="0"/>
              <a:t> </a:t>
            </a:r>
            <a:r>
              <a:rPr sz="2400" dirty="0"/>
              <a:t>label</a:t>
            </a:r>
            <a:r>
              <a:rPr sz="2400" spc="-65" dirty="0"/>
              <a:t> </a:t>
            </a:r>
            <a:r>
              <a:rPr sz="2400" spc="-10" dirty="0"/>
              <a:t>selector </a:t>
            </a:r>
            <a:r>
              <a:rPr sz="2400" dirty="0"/>
              <a:t>for</a:t>
            </a:r>
            <a:r>
              <a:rPr sz="2400" spc="-60" dirty="0"/>
              <a:t> </a:t>
            </a:r>
            <a:r>
              <a:rPr sz="2400" dirty="0"/>
              <a:t>the</a:t>
            </a:r>
            <a:r>
              <a:rPr sz="2400" spc="-50" dirty="0"/>
              <a:t> </a:t>
            </a:r>
            <a:r>
              <a:rPr sz="2400" b="1" dirty="0"/>
              <a:t>ReplicaSet</a:t>
            </a:r>
            <a:r>
              <a:rPr sz="2400" b="1" spc="-55" dirty="0"/>
              <a:t> </a:t>
            </a:r>
            <a:r>
              <a:rPr sz="2400" dirty="0"/>
              <a:t>will</a:t>
            </a:r>
            <a:r>
              <a:rPr sz="2400" spc="-55" dirty="0"/>
              <a:t> </a:t>
            </a:r>
            <a:r>
              <a:rPr sz="2400" spc="-10" dirty="0"/>
              <a:t>manage </a:t>
            </a:r>
            <a:r>
              <a:rPr sz="2400" b="1" dirty="0"/>
              <a:t>ALL</a:t>
            </a:r>
            <a:r>
              <a:rPr sz="2400" b="1" spc="-55" dirty="0"/>
              <a:t> </a:t>
            </a:r>
            <a:r>
              <a:rPr sz="2400" dirty="0"/>
              <a:t>Pod</a:t>
            </a:r>
            <a:r>
              <a:rPr sz="2400" spc="-50" dirty="0"/>
              <a:t> </a:t>
            </a:r>
            <a:r>
              <a:rPr sz="2400" dirty="0"/>
              <a:t>instances</a:t>
            </a:r>
            <a:r>
              <a:rPr sz="2400" spc="-50" dirty="0"/>
              <a:t> </a:t>
            </a:r>
            <a:r>
              <a:rPr sz="2400" dirty="0"/>
              <a:t>that</a:t>
            </a:r>
            <a:r>
              <a:rPr sz="2400" spc="-55" dirty="0"/>
              <a:t> </a:t>
            </a:r>
            <a:r>
              <a:rPr sz="2400" spc="-25" dirty="0"/>
              <a:t>it </a:t>
            </a:r>
            <a:r>
              <a:rPr sz="2400" dirty="0"/>
              <a:t>targets;</a:t>
            </a:r>
            <a:r>
              <a:rPr sz="2400" spc="-75" dirty="0"/>
              <a:t> </a:t>
            </a:r>
            <a:r>
              <a:rPr sz="2400" dirty="0"/>
              <a:t>whether</a:t>
            </a:r>
            <a:r>
              <a:rPr sz="2400" spc="-65" dirty="0"/>
              <a:t> </a:t>
            </a:r>
            <a:r>
              <a:rPr sz="2400" dirty="0"/>
              <a:t>it’s</a:t>
            </a:r>
            <a:r>
              <a:rPr sz="2400" spc="-65" dirty="0"/>
              <a:t> </a:t>
            </a:r>
            <a:r>
              <a:rPr sz="2400" dirty="0"/>
              <a:t>desired</a:t>
            </a:r>
            <a:r>
              <a:rPr sz="2400" spc="-65" dirty="0"/>
              <a:t> </a:t>
            </a:r>
            <a:r>
              <a:rPr sz="2400" spc="-25" dirty="0"/>
              <a:t>or </a:t>
            </a:r>
            <a:r>
              <a:rPr sz="2400" spc="-20" dirty="0"/>
              <a:t>not.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768600" y="1419685"/>
            <a:ext cx="2918460" cy="363791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0805" marR="224790">
              <a:lnSpc>
                <a:spcPct val="99400"/>
              </a:lnSpc>
              <a:spcBef>
                <a:spcPts val="190"/>
              </a:spcBef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800" spc="-1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apps/v1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8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ReplicaSet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800" dirty="0">
              <a:latin typeface="Courier New"/>
              <a:cs typeface="Courier New"/>
            </a:endParaRPr>
          </a:p>
          <a:p>
            <a:pPr marL="90805" marR="361315" indent="273050">
              <a:lnSpc>
                <a:spcPct val="102200"/>
              </a:lnSpc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8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rs-example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800" dirty="0">
              <a:latin typeface="Courier New"/>
              <a:cs typeface="Courier New"/>
            </a:endParaRPr>
          </a:p>
          <a:p>
            <a:pPr marL="363855">
              <a:lnSpc>
                <a:spcPts val="2090"/>
              </a:lnSpc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1800" spc="-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5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800" dirty="0">
              <a:latin typeface="Courier New"/>
              <a:cs typeface="Courier New"/>
            </a:endParaRPr>
          </a:p>
          <a:p>
            <a:pPr marL="636905" marR="634365" indent="-273050">
              <a:lnSpc>
                <a:spcPts val="2090"/>
              </a:lnSpc>
              <a:spcBef>
                <a:spcPts val="175"/>
              </a:spcBef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selector: matchLabels:</a:t>
            </a:r>
            <a:endParaRPr sz="1800" dirty="0">
              <a:latin typeface="Courier New"/>
              <a:cs typeface="Courier New"/>
            </a:endParaRPr>
          </a:p>
          <a:p>
            <a:pPr marL="909955" marR="634365">
              <a:lnSpc>
                <a:spcPts val="2210"/>
              </a:lnSpc>
              <a:spcBef>
                <a:spcPts val="20"/>
              </a:spcBef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8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18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20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800" dirty="0">
              <a:latin typeface="Courier New"/>
              <a:cs typeface="Courier New"/>
            </a:endParaRPr>
          </a:p>
          <a:p>
            <a:pPr marL="363855">
              <a:lnSpc>
                <a:spcPts val="2005"/>
              </a:lnSpc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800" dirty="0">
              <a:latin typeface="Courier New"/>
              <a:cs typeface="Courier New"/>
            </a:endParaRPr>
          </a:p>
          <a:p>
            <a:pPr marL="636905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38761D"/>
                </a:solidFill>
                <a:latin typeface="Courier New"/>
                <a:cs typeface="Courier New"/>
              </a:rPr>
              <a:t>&lt;pod</a:t>
            </a:r>
            <a:r>
              <a:rPr sz="1800" spc="-45" dirty="0">
                <a:solidFill>
                  <a:srgbClr val="38761D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38761D"/>
                </a:solidFill>
                <a:latin typeface="Courier New"/>
                <a:cs typeface="Courier New"/>
              </a:rPr>
              <a:t>template&gt;</a:t>
            </a:r>
            <a:endParaRPr sz="1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ReplicaSet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34249" y="2310578"/>
            <a:ext cx="4852670" cy="28111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94615" rIns="0" bIns="0" rtlCol="0">
            <a:spAutoFit/>
          </a:bodyPr>
          <a:lstStyle/>
          <a:p>
            <a:pPr marL="90805" marR="3025775">
              <a:lnSpc>
                <a:spcPct val="95700"/>
              </a:lnSpc>
              <a:spcBef>
                <a:spcPts val="745"/>
              </a:spcBef>
              <a:tabLst>
                <a:tab pos="846455" algn="l"/>
              </a:tabLst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700" spc="-3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describe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rs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rs-example Name: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rs-example Namespace: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default</a:t>
            </a:r>
            <a:endParaRPr sz="700" dirty="0">
              <a:latin typeface="Courier New"/>
              <a:cs typeface="Courier New"/>
            </a:endParaRPr>
          </a:p>
          <a:p>
            <a:pPr marL="90805" marR="3025775">
              <a:lnSpc>
                <a:spcPts val="790"/>
              </a:lnSpc>
              <a:spcBef>
                <a:spcPts val="140"/>
              </a:spcBef>
              <a:tabLst>
                <a:tab pos="84645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Selector: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app=nginx,env=prod Labels: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app=nginx</a:t>
            </a:r>
            <a:endParaRPr sz="700" dirty="0">
              <a:latin typeface="Courier New"/>
              <a:cs typeface="Courier New"/>
            </a:endParaRPr>
          </a:p>
          <a:p>
            <a:pPr marL="90805" marR="3565525" indent="755650">
              <a:lnSpc>
                <a:spcPts val="819"/>
              </a:lnSpc>
              <a:spcBef>
                <a:spcPts val="75"/>
              </a:spcBef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env=prod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Annotations:</a:t>
            </a:r>
            <a:r>
              <a:rPr sz="700" spc="3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700" dirty="0">
              <a:latin typeface="Courier New"/>
              <a:cs typeface="Courier New"/>
            </a:endParaRPr>
          </a:p>
          <a:p>
            <a:pPr marL="90805">
              <a:lnSpc>
                <a:spcPts val="765"/>
              </a:lnSpc>
              <a:tabLst>
                <a:tab pos="84645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Replicas: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3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current</a:t>
            </a:r>
            <a:r>
              <a:rPr sz="7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7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3</a:t>
            </a:r>
            <a:r>
              <a:rPr sz="7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desired</a:t>
            </a:r>
            <a:endParaRPr sz="700" dirty="0">
              <a:latin typeface="Courier New"/>
              <a:cs typeface="Courier New"/>
            </a:endParaRPr>
          </a:p>
          <a:p>
            <a:pPr marL="90805" marR="1515110">
              <a:lnSpc>
                <a:spcPts val="790"/>
              </a:lnSpc>
              <a:spcBef>
                <a:spcPts val="140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Pods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Status:</a:t>
            </a:r>
            <a:r>
              <a:rPr sz="700" spc="38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3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Waiting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Succeeded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Failed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Pod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Template:</a:t>
            </a:r>
            <a:endParaRPr sz="700" dirty="0">
              <a:latin typeface="Courier New"/>
              <a:cs typeface="Courier New"/>
            </a:endParaRPr>
          </a:p>
          <a:p>
            <a:pPr marL="198755">
              <a:lnSpc>
                <a:spcPts val="830"/>
              </a:lnSpc>
              <a:spcBef>
                <a:spcPts val="35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Labels:</a:t>
            </a:r>
            <a:r>
              <a:rPr sz="700" spc="37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app=nginx</a:t>
            </a:r>
            <a:endParaRPr sz="700" dirty="0">
              <a:latin typeface="Courier New"/>
              <a:cs typeface="Courier New"/>
            </a:endParaRPr>
          </a:p>
          <a:p>
            <a:pPr marL="198755" marR="3727450" indent="485775">
              <a:lnSpc>
                <a:spcPts val="790"/>
              </a:lnSpc>
              <a:spcBef>
                <a:spcPts val="55"/>
              </a:spcBef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env=prod Containers:</a:t>
            </a:r>
            <a:endParaRPr sz="700" dirty="0">
              <a:latin typeface="Courier New"/>
              <a:cs typeface="Courier New"/>
            </a:endParaRPr>
          </a:p>
          <a:p>
            <a:pPr marL="252729">
              <a:lnSpc>
                <a:spcPts val="815"/>
              </a:lnSpc>
              <a:spcBef>
                <a:spcPts val="55"/>
              </a:spcBef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nginx:</a:t>
            </a:r>
            <a:endParaRPr sz="700" dirty="0">
              <a:latin typeface="Courier New"/>
              <a:cs typeface="Courier New"/>
            </a:endParaRPr>
          </a:p>
          <a:p>
            <a:pPr marL="306705">
              <a:lnSpc>
                <a:spcPts val="815"/>
              </a:lnSpc>
              <a:tabLst>
                <a:tab pos="106235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Image: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nginx:stable-alpine</a:t>
            </a:r>
            <a:endParaRPr sz="700" dirty="0">
              <a:latin typeface="Courier New"/>
              <a:cs typeface="Courier New"/>
            </a:endParaRPr>
          </a:p>
          <a:p>
            <a:pPr marL="306705" marR="3457575" algn="just">
              <a:lnSpc>
                <a:spcPct val="95700"/>
              </a:lnSpc>
              <a:spcBef>
                <a:spcPts val="85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Port:</a:t>
            </a:r>
            <a:r>
              <a:rPr sz="700" spc="340" dirty="0">
                <a:solidFill>
                  <a:srgbClr val="783F04"/>
                </a:solidFill>
                <a:latin typeface="Courier New"/>
                <a:cs typeface="Courier New"/>
              </a:rPr>
              <a:t>    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80/TCP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Environment:</a:t>
            </a:r>
            <a:r>
              <a:rPr sz="700" spc="3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Mounts:</a:t>
            </a:r>
            <a:r>
              <a:rPr sz="700" spc="310" dirty="0">
                <a:solidFill>
                  <a:srgbClr val="783F04"/>
                </a:solidFill>
                <a:latin typeface="Courier New"/>
                <a:cs typeface="Courier New"/>
              </a:rPr>
              <a:t>   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700" dirty="0">
              <a:latin typeface="Courier New"/>
              <a:cs typeface="Courier New"/>
            </a:endParaRPr>
          </a:p>
          <a:p>
            <a:pPr marL="90805" marR="3457575" indent="107950">
              <a:lnSpc>
                <a:spcPts val="790"/>
              </a:lnSpc>
              <a:spcBef>
                <a:spcPts val="140"/>
              </a:spcBef>
              <a:tabLst>
                <a:tab pos="106235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Volumes: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 Events:</a:t>
            </a:r>
            <a:endParaRPr sz="700" dirty="0">
              <a:latin typeface="Courier New"/>
              <a:cs typeface="Courier New"/>
            </a:endParaRPr>
          </a:p>
          <a:p>
            <a:pPr marL="198755">
              <a:lnSpc>
                <a:spcPts val="830"/>
              </a:lnSpc>
              <a:spcBef>
                <a:spcPts val="30"/>
              </a:spcBef>
              <a:tabLst>
                <a:tab pos="630555" algn="l"/>
                <a:tab pos="1602105" algn="l"/>
                <a:tab pos="1925955" algn="l"/>
                <a:tab pos="3167380" algn="l"/>
              </a:tabLst>
            </a:pP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Type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Reason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From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Message</a:t>
            </a:r>
            <a:endParaRPr sz="700" dirty="0">
              <a:latin typeface="Courier New"/>
              <a:cs typeface="Courier New"/>
            </a:endParaRPr>
          </a:p>
          <a:p>
            <a:pPr marL="198755">
              <a:lnSpc>
                <a:spcPts val="805"/>
              </a:lnSpc>
              <a:tabLst>
                <a:tab pos="630555" algn="l"/>
                <a:tab pos="1602105" algn="l"/>
                <a:tab pos="3167380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700" spc="-6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-----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700" spc="434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------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endParaRPr sz="700" dirty="0">
              <a:latin typeface="Courier New"/>
              <a:cs typeface="Courier New"/>
            </a:endParaRPr>
          </a:p>
          <a:p>
            <a:pPr marL="198755">
              <a:lnSpc>
                <a:spcPts val="815"/>
              </a:lnSpc>
              <a:tabLst>
                <a:tab pos="1926589" algn="l"/>
              </a:tabLst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700" spc="35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SuccessfulCreate</a:t>
            </a:r>
            <a:r>
              <a:rPr sz="700" spc="36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16s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replicaset-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700" spc="36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pod: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rs-example-mkll2</a:t>
            </a:r>
            <a:endParaRPr sz="700" dirty="0">
              <a:latin typeface="Courier New"/>
              <a:cs typeface="Courier New"/>
            </a:endParaRPr>
          </a:p>
          <a:p>
            <a:pPr marL="198755" marR="111125">
              <a:lnSpc>
                <a:spcPts val="790"/>
              </a:lnSpc>
              <a:spcBef>
                <a:spcPts val="140"/>
              </a:spcBef>
              <a:tabLst>
                <a:tab pos="1926589" algn="l"/>
              </a:tabLst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700" spc="35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SuccessfulCreate</a:t>
            </a:r>
            <a:r>
              <a:rPr sz="700" spc="36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16s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replicaset-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700" spc="36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pod: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rs-example-b7bcg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700" spc="35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SuccessfulCreate</a:t>
            </a:r>
            <a:r>
              <a:rPr sz="700" spc="36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16s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replicaset-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700" spc="36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pod: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rs-example-9l4dt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1384403"/>
            <a:ext cx="3290570" cy="373761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1592580">
              <a:lnSpc>
                <a:spcPct val="102699"/>
              </a:lnSpc>
              <a:spcBef>
                <a:spcPts val="58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apps/v1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ReplicaSet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90805" marR="1676400" indent="168275">
              <a:lnSpc>
                <a:spcPts val="1300"/>
              </a:lnSpc>
              <a:spcBef>
                <a:spcPts val="4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rs-example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5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11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100">
              <a:latin typeface="Courier New"/>
              <a:cs typeface="Courier New"/>
            </a:endParaRPr>
          </a:p>
          <a:p>
            <a:pPr marL="427355" marR="1844675" indent="-168275">
              <a:lnSpc>
                <a:spcPct val="100000"/>
              </a:lnSpc>
              <a:spcBef>
                <a:spcPts val="70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selector: matchLabels:</a:t>
            </a:r>
            <a:endParaRPr sz="1100">
              <a:latin typeface="Courier New"/>
              <a:cs typeface="Courier New"/>
            </a:endParaRPr>
          </a:p>
          <a:p>
            <a:pPr marL="595630" marR="1844675">
              <a:lnSpc>
                <a:spcPts val="1300"/>
              </a:lnSpc>
              <a:spcBef>
                <a:spcPts val="3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5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100">
              <a:latin typeface="Courier New"/>
              <a:cs typeface="Courier New"/>
            </a:endParaRPr>
          </a:p>
          <a:p>
            <a:pPr marL="595630" marR="2097405" indent="-168275">
              <a:lnSpc>
                <a:spcPct val="100000"/>
              </a:lnSpc>
              <a:spcBef>
                <a:spcPts val="75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 labels:</a:t>
            </a:r>
            <a:endParaRPr sz="1100">
              <a:latin typeface="Courier New"/>
              <a:cs typeface="Courier New"/>
            </a:endParaRPr>
          </a:p>
          <a:p>
            <a:pPr marL="763905" marR="1676400">
              <a:lnSpc>
                <a:spcPts val="1300"/>
              </a:lnSpc>
              <a:spcBef>
                <a:spcPts val="3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0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100">
              <a:latin typeface="Courier New"/>
              <a:cs typeface="Courier New"/>
            </a:endParaRPr>
          </a:p>
          <a:p>
            <a:pPr marL="427355">
              <a:lnSpc>
                <a:spcPts val="125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95630">
              <a:lnSpc>
                <a:spcPct val="100000"/>
              </a:lnSpc>
              <a:spcBef>
                <a:spcPts val="70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100">
              <a:latin typeface="Courier New"/>
              <a:cs typeface="Courier New"/>
            </a:endParaRPr>
          </a:p>
          <a:p>
            <a:pPr marL="595630">
              <a:lnSpc>
                <a:spcPts val="131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1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100">
              <a:latin typeface="Courier New"/>
              <a:cs typeface="Courier New"/>
            </a:endParaRPr>
          </a:p>
          <a:p>
            <a:pPr marL="763905" marR="330200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image: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100">
              <a:latin typeface="Courier New"/>
              <a:cs typeface="Courier New"/>
            </a:endParaRPr>
          </a:p>
          <a:p>
            <a:pPr marL="763905">
              <a:lnSpc>
                <a:spcPts val="125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1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containerPort:</a:t>
            </a:r>
            <a:r>
              <a:rPr sz="1100" spc="-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34274" y="1384403"/>
            <a:ext cx="4852670" cy="828675"/>
          </a:xfrm>
          <a:custGeom>
            <a:avLst/>
            <a:gdLst/>
            <a:ahLst/>
            <a:cxnLst/>
            <a:rect l="l" t="t" r="r" b="b"/>
            <a:pathLst>
              <a:path w="4852670" h="828675">
                <a:moveTo>
                  <a:pt x="0" y="0"/>
                </a:moveTo>
                <a:lnTo>
                  <a:pt x="4852500" y="0"/>
                </a:lnTo>
                <a:lnTo>
                  <a:pt x="4852500" y="828600"/>
                </a:lnTo>
                <a:lnTo>
                  <a:pt x="0" y="828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25699" y="1405168"/>
            <a:ext cx="18415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get</a:t>
            </a:r>
            <a:r>
              <a:rPr sz="10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pods</a:t>
            </a:r>
            <a:endParaRPr sz="1000">
              <a:latin typeface="Courier New"/>
              <a:cs typeface="Courier New"/>
            </a:endParaRPr>
          </a:p>
          <a:p>
            <a:pPr algn="just">
              <a:lnSpc>
                <a:spcPct val="100000"/>
              </a:lnSpc>
              <a:tabLst>
                <a:tab pos="1447165" algn="l"/>
              </a:tabLst>
            </a:pPr>
            <a:r>
              <a:rPr sz="1000" spc="-20" dirty="0">
                <a:solidFill>
                  <a:srgbClr val="783F04"/>
                </a:solidFill>
                <a:latin typeface="Courier New"/>
                <a:cs typeface="Courier New"/>
              </a:rPr>
              <a:t>NAME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READY</a:t>
            </a:r>
            <a:endParaRPr sz="1000">
              <a:latin typeface="Courier New"/>
              <a:cs typeface="Courier New"/>
            </a:endParaRPr>
          </a:p>
          <a:p>
            <a:pPr marR="158115" algn="just">
              <a:lnSpc>
                <a:spcPct val="100000"/>
              </a:lnSpc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9l4dt</a:t>
            </a:r>
            <a:r>
              <a:rPr sz="1000" spc="315" dirty="0">
                <a:solidFill>
                  <a:srgbClr val="783F04"/>
                </a:solidFill>
                <a:latin typeface="Courier New"/>
                <a:cs typeface="Courier New"/>
              </a:rPr>
              <a:t>  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1/1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b7bcg</a:t>
            </a:r>
            <a:r>
              <a:rPr sz="1000" spc="315" dirty="0">
                <a:solidFill>
                  <a:srgbClr val="783F04"/>
                </a:solidFill>
                <a:latin typeface="Courier New"/>
                <a:cs typeface="Courier New"/>
              </a:rPr>
              <a:t>  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1/1 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rs-example-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mkll2</a:t>
            </a:r>
            <a:r>
              <a:rPr sz="1000" spc="315" dirty="0">
                <a:solidFill>
                  <a:srgbClr val="783F04"/>
                </a:solidFill>
                <a:latin typeface="Courier New"/>
                <a:cs typeface="Courier New"/>
              </a:rPr>
              <a:t>  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1/1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5499" y="1557568"/>
            <a:ext cx="1841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61365" algn="l"/>
                <a:tab pos="1599565" algn="l"/>
              </a:tabLst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STATUS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RESTARTS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761365" algn="l"/>
                <a:tab pos="1599565" algn="l"/>
              </a:tabLst>
            </a:pPr>
            <a:r>
              <a:rPr sz="10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10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1000" spc="-25" dirty="0">
                <a:solidFill>
                  <a:srgbClr val="783F04"/>
                </a:solidFill>
                <a:latin typeface="Courier New"/>
                <a:cs typeface="Courier New"/>
              </a:rPr>
              <a:t>1h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DaemonSet</a:t>
            </a:r>
            <a:endParaRPr sz="1100"/>
          </a:p>
        </p:txBody>
      </p:sp>
      <p:sp>
        <p:nvSpPr>
          <p:cNvPr id="615" name="Google Shape;615;p91"/>
          <p:cNvSpPr txBox="1"/>
          <p:nvPr/>
        </p:nvSpPr>
        <p:spPr>
          <a:xfrm>
            <a:off x="436419" y="1631373"/>
            <a:ext cx="8271163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makes sure a pod is executed on each physical node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usual usage - agent, logging, monitoring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select nodes using node labels and node selector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can perform rollingUpdate on pods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Jobs</a:t>
            </a:r>
            <a:endParaRPr sz="1100"/>
          </a:p>
        </p:txBody>
      </p:sp>
      <p:sp>
        <p:nvSpPr>
          <p:cNvPr id="622" name="Google Shape;622;p92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with ReplicaSets and DaemonSets, if pod's process exit (even with 0), it gets restarted, to keep consistency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Job manages Pods that need to run and exit with 0 (restarted until they do so)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configured with number of allowed parallel pods and number of expected completions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Job patterns</a:t>
            </a:r>
            <a:endParaRPr sz="1100"/>
          </a:p>
        </p:txBody>
      </p:sp>
      <p:sp>
        <p:nvSpPr>
          <p:cNvPr id="629" name="Google Shape;629;p93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one shot - pods = 1, completion = 1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parallelism - pods &gt;= 1, completion &gt;= 1 (nr. pods will never be &gt; completion)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work queue - pods &gt;= 1, completion not set (pods will run until they all finish, no new ones created after one finishes)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ECDAC-8316-7A73-4860-63C3B217E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CCAA-5EEC-1450-2DC3-B7D51CA0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6893950" cy="3835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Application versioning</a:t>
            </a:r>
          </a:p>
        </p:txBody>
      </p:sp>
    </p:spTree>
    <p:extLst>
      <p:ext uri="{BB962C8B-B14F-4D97-AF65-F5344CB8AC3E}">
        <p14:creationId xmlns:p14="http://schemas.microsoft.com/office/powerpoint/2010/main" val="303310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5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Application versioning</a:t>
            </a:r>
            <a:endParaRPr sz="1100"/>
          </a:p>
        </p:txBody>
      </p:sp>
      <p:sp>
        <p:nvSpPr>
          <p:cNvPr id="643" name="Google Shape;643;p95"/>
          <p:cNvSpPr txBox="1"/>
          <p:nvPr/>
        </p:nvSpPr>
        <p:spPr>
          <a:xfrm>
            <a:off x="436419" y="1631373"/>
            <a:ext cx="8271163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there comes a time when a new version needs to be released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usually with no service downtime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check new version works before going through with the full release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Kubernetes has an abstraction for this!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0B7F4-E847-D0C7-02A4-C87685572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51" y="1072845"/>
            <a:ext cx="8562886" cy="29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246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6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Deployment</a:t>
            </a:r>
            <a:endParaRPr sz="1100"/>
          </a:p>
        </p:txBody>
      </p:sp>
      <p:sp>
        <p:nvSpPr>
          <p:cNvPr id="650" name="Google Shape;650;p96"/>
          <p:cNvSpPr txBox="1"/>
          <p:nvPr/>
        </p:nvSpPr>
        <p:spPr>
          <a:xfrm>
            <a:off x="436419" y="1631373"/>
            <a:ext cx="8271163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manages replica set through time and versions for pod spec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scale != version update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using health checks, makes sure a new version works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allows rollbacks to older versions (keeps track of changes)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Deployment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497703"/>
            <a:ext cx="5213985" cy="34239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125730" indent="-342900">
              <a:lnSpc>
                <a:spcPct val="101099"/>
              </a:lnSpc>
              <a:spcBef>
                <a:spcPts val="7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revisionHistoryLimit:</a:t>
            </a:r>
            <a:r>
              <a:rPr sz="1800" spc="-1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of </a:t>
            </a:r>
            <a:r>
              <a:rPr sz="1800" dirty="0">
                <a:latin typeface="Arial"/>
                <a:cs typeface="Arial"/>
              </a:rPr>
              <a:t>previous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iterations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Deployment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2200"/>
              </a:lnSpc>
              <a:spcBef>
                <a:spcPts val="89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strategy:</a:t>
            </a:r>
            <a:r>
              <a:rPr sz="18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Describes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method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4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updating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type</a:t>
            </a:r>
            <a:r>
              <a:rPr sz="1800" dirty="0">
                <a:latin typeface="Arial"/>
                <a:cs typeface="Arial"/>
              </a:rPr>
              <a:t>.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Valid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options</a:t>
            </a:r>
            <a:r>
              <a:rPr sz="1800" spc="-25" dirty="0">
                <a:latin typeface="Arial"/>
                <a:cs typeface="Arial"/>
              </a:rPr>
              <a:t> are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Recreate</a:t>
            </a:r>
            <a:r>
              <a:rPr sz="1800" spc="-59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CC0000"/>
                </a:solidFill>
                <a:latin typeface="Courier New"/>
                <a:cs typeface="Courier New"/>
              </a:rPr>
              <a:t>RollingUpdate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  <a:p>
            <a:pPr marL="812165" marR="373380" lvl="1" indent="-342900">
              <a:lnSpc>
                <a:spcPct val="102200"/>
              </a:lnSpc>
              <a:spcBef>
                <a:spcPts val="885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Recreate:</a:t>
            </a:r>
            <a:r>
              <a:rPr sz="1800" spc="-6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All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existing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killed </a:t>
            </a:r>
            <a:r>
              <a:rPr sz="1800" dirty="0">
                <a:latin typeface="Arial"/>
                <a:cs typeface="Arial"/>
              </a:rPr>
              <a:t>before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ones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are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created.</a:t>
            </a:r>
            <a:endParaRPr sz="1800">
              <a:latin typeface="Arial"/>
              <a:cs typeface="Arial"/>
            </a:endParaRPr>
          </a:p>
          <a:p>
            <a:pPr marL="812165" marR="821055" lvl="1" indent="-342900">
              <a:lnSpc>
                <a:spcPct val="100400"/>
              </a:lnSpc>
              <a:spcBef>
                <a:spcPts val="930"/>
              </a:spcBef>
              <a:buClr>
                <a:srgbClr val="000000"/>
              </a:buClr>
              <a:buFont typeface="Arial"/>
              <a:buChar char="○"/>
              <a:tabLst>
                <a:tab pos="812165" algn="l"/>
              </a:tabLst>
            </a:pPr>
            <a:r>
              <a:rPr sz="1800" dirty="0">
                <a:solidFill>
                  <a:srgbClr val="CC0000"/>
                </a:solidFill>
                <a:latin typeface="Courier New"/>
                <a:cs typeface="Courier New"/>
              </a:rPr>
              <a:t>RollingUpdate:</a:t>
            </a:r>
            <a:r>
              <a:rPr sz="1800" spc="-114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Cycles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through </a:t>
            </a:r>
            <a:r>
              <a:rPr sz="1800" dirty="0">
                <a:latin typeface="Arial"/>
                <a:cs typeface="Arial"/>
              </a:rPr>
              <a:t>updating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according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5" dirty="0">
                <a:latin typeface="Arial"/>
                <a:cs typeface="Arial"/>
              </a:rPr>
              <a:t> the </a:t>
            </a:r>
            <a:r>
              <a:rPr sz="1800" dirty="0">
                <a:latin typeface="Arial"/>
                <a:cs typeface="Arial"/>
              </a:rPr>
              <a:t>parameters: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maxSurge</a:t>
            </a:r>
            <a:r>
              <a:rPr sz="1800" spc="-5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maxUnavailable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14749" y="1393373"/>
            <a:ext cx="2672715" cy="363791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90805" marR="824230">
              <a:lnSpc>
                <a:spcPct val="100800"/>
              </a:lnSpc>
              <a:spcBef>
                <a:spcPts val="59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apps/v1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Deployment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548005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deploy-example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5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 marL="274955" marR="27178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revisionHistoryLimit:</a:t>
            </a:r>
            <a:r>
              <a:rPr sz="1200" spc="-1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3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643255" marR="1099820" indent="-184150" algn="just">
              <a:lnSpc>
                <a:spcPts val="1390"/>
              </a:lnSpc>
              <a:spcBef>
                <a:spcPts val="125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matchLabels: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nginx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env: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prod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4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strategy: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RollingUpdate</a:t>
            </a:r>
            <a:endParaRPr sz="1200">
              <a:latin typeface="Courier New"/>
              <a:cs typeface="Courier New"/>
            </a:endParaRPr>
          </a:p>
          <a:p>
            <a:pPr marL="643255" marR="916305" indent="-184150">
              <a:lnSpc>
                <a:spcPts val="1390"/>
              </a:lnSpc>
              <a:spcBef>
                <a:spcPts val="16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rollingUpdate: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maxSurge:</a:t>
            </a:r>
            <a:r>
              <a:rPr sz="12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643255">
              <a:lnSpc>
                <a:spcPts val="135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maxUnavailable:</a:t>
            </a:r>
            <a:r>
              <a:rPr sz="1200" spc="-10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CC0000"/>
                </a:solidFill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</a:pPr>
            <a:r>
              <a:rPr sz="1200" dirty="0">
                <a:solidFill>
                  <a:srgbClr val="38761D"/>
                </a:solidFill>
                <a:latin typeface="Courier New"/>
                <a:cs typeface="Courier New"/>
              </a:rPr>
              <a:t>&lt;pod</a:t>
            </a:r>
            <a:r>
              <a:rPr sz="1200" spc="-25" dirty="0">
                <a:solidFill>
                  <a:srgbClr val="38761D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38761D"/>
                </a:solidFill>
                <a:latin typeface="Courier New"/>
                <a:cs typeface="Courier New"/>
              </a:rPr>
              <a:t>template&gt;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Deployment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287871"/>
            <a:ext cx="8405495" cy="3939540"/>
          </a:xfrm>
          <a:custGeom>
            <a:avLst/>
            <a:gdLst/>
            <a:ahLst/>
            <a:cxnLst/>
            <a:rect l="l" t="t" r="r" b="b"/>
            <a:pathLst>
              <a:path w="8405495" h="3939540">
                <a:moveTo>
                  <a:pt x="0" y="0"/>
                </a:moveTo>
                <a:lnTo>
                  <a:pt x="8405446" y="0"/>
                </a:lnTo>
                <a:lnTo>
                  <a:pt x="8405446" y="3938954"/>
                </a:lnTo>
                <a:lnTo>
                  <a:pt x="0" y="3938954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24" y="1287871"/>
            <a:ext cx="5242560" cy="104076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create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--image=nginx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set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image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nginx=nginx:1.9.1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--record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100">
              <a:latin typeface="Courier New"/>
              <a:cs typeface="Courier New"/>
            </a:endParaRPr>
          </a:p>
          <a:p>
            <a:pPr marL="12700" marR="1771650">
              <a:lnSpc>
                <a:spcPts val="1300"/>
              </a:lnSpc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history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test </a:t>
            </a:r>
            <a:r>
              <a:rPr sz="1100" dirty="0">
                <a:latin typeface="Courier New"/>
                <a:cs typeface="Courier New"/>
              </a:rPr>
              <a:t>deployments</a:t>
            </a:r>
            <a:r>
              <a:rPr sz="1100" spc="-7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"test"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250"/>
              </a:lnSpc>
              <a:tabLst>
                <a:tab pos="853440" algn="l"/>
              </a:tabLst>
            </a:pPr>
            <a:r>
              <a:rPr sz="1100" spc="-10" dirty="0">
                <a:latin typeface="Courier New"/>
                <a:cs typeface="Courier New"/>
              </a:rPr>
              <a:t>REVISION</a:t>
            </a:r>
            <a:r>
              <a:rPr sz="1100" dirty="0">
                <a:latin typeface="Courier New"/>
                <a:cs typeface="Courier New"/>
              </a:rPr>
              <a:t>	</a:t>
            </a:r>
            <a:r>
              <a:rPr sz="1100" spc="-10" dirty="0">
                <a:latin typeface="Courier New"/>
                <a:cs typeface="Courier New"/>
              </a:rPr>
              <a:t>CHANGE-</a:t>
            </a:r>
            <a:r>
              <a:rPr sz="1100" spc="-20" dirty="0">
                <a:latin typeface="Courier New"/>
                <a:cs typeface="Courier New"/>
              </a:rPr>
              <a:t>CAUSE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24" y="2311999"/>
            <a:ext cx="109855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sz="1100" spc="-50" dirty="0">
                <a:latin typeface="Courier New"/>
                <a:cs typeface="Courier New"/>
              </a:rPr>
              <a:t>1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310"/>
              </a:lnSpc>
            </a:pPr>
            <a:r>
              <a:rPr sz="1100" spc="-50" dirty="0"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7299" y="2311999"/>
            <a:ext cx="5494655" cy="35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sz="1100" spc="-10" dirty="0">
                <a:latin typeface="Courier New"/>
                <a:cs typeface="Courier New"/>
              </a:rPr>
              <a:t>&lt;none&gt;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set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image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nginx=nginx:1.9.1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--record=true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24" y="2808824"/>
            <a:ext cx="7261859" cy="1372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annotate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kubernetes.io/change-</a:t>
            </a:r>
            <a:r>
              <a:rPr sz="1100" dirty="0">
                <a:latin typeface="Courier New"/>
                <a:cs typeface="Courier New"/>
              </a:rPr>
              <a:t>cause="image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updated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to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1.9.1"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undo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test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ts val="1310"/>
              </a:lnSpc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undo</a:t>
            </a:r>
            <a:r>
              <a:rPr sz="1100" spc="-3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3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--to-revision=2</a:t>
            </a:r>
            <a:endParaRPr sz="1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100">
              <a:latin typeface="Courier New"/>
              <a:cs typeface="Courier New"/>
            </a:endParaRPr>
          </a:p>
          <a:p>
            <a:pPr marL="12700" marR="3790950">
              <a:lnSpc>
                <a:spcPts val="1300"/>
              </a:lnSpc>
            </a:pPr>
            <a:r>
              <a:rPr sz="1100" dirty="0">
                <a:latin typeface="Courier New"/>
                <a:cs typeface="Courier New"/>
              </a:rPr>
              <a:t>$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history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test </a:t>
            </a:r>
            <a:r>
              <a:rPr sz="1100" dirty="0">
                <a:latin typeface="Courier New"/>
                <a:cs typeface="Courier New"/>
              </a:rPr>
              <a:t>deployments</a:t>
            </a:r>
            <a:r>
              <a:rPr sz="1100" spc="-7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"test"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  <a:tabLst>
                <a:tab pos="853440" algn="l"/>
              </a:tabLst>
            </a:pPr>
            <a:r>
              <a:rPr sz="1100" spc="-10" dirty="0">
                <a:latin typeface="Courier New"/>
                <a:cs typeface="Courier New"/>
              </a:rPr>
              <a:t>REVISION</a:t>
            </a:r>
            <a:r>
              <a:rPr sz="1100" dirty="0">
                <a:latin typeface="Courier New"/>
                <a:cs typeface="Courier New"/>
              </a:rPr>
              <a:t>	</a:t>
            </a:r>
            <a:r>
              <a:rPr sz="1100" spc="-10" dirty="0">
                <a:latin typeface="Courier New"/>
                <a:cs typeface="Courier New"/>
              </a:rPr>
              <a:t>CHANGE-</a:t>
            </a:r>
            <a:r>
              <a:rPr sz="1100" spc="-20" dirty="0">
                <a:latin typeface="Courier New"/>
                <a:cs typeface="Courier New"/>
              </a:rPr>
              <a:t>CAUSE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24" y="4152992"/>
            <a:ext cx="1098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0" dirty="0"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0" dirty="0">
                <a:latin typeface="Courier New"/>
                <a:cs typeface="Courier New"/>
              </a:rPr>
              <a:t>3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7299" y="4152992"/>
            <a:ext cx="54946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set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image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nginx=nginx:1.9.1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--record=true</a:t>
            </a:r>
            <a:endParaRPr sz="1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10" dirty="0">
                <a:latin typeface="Courier New"/>
                <a:cs typeface="Courier New"/>
              </a:rPr>
              <a:t>&lt;none&gt;</a:t>
            </a:r>
            <a:endParaRPr sz="11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24" y="4640671"/>
            <a:ext cx="3643629" cy="5435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145"/>
              </a:spcBef>
            </a:pP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scale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4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test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spc="-10" dirty="0">
                <a:latin typeface="Courier New"/>
                <a:cs typeface="Courier New"/>
              </a:rPr>
              <a:t>--replicas=10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pause</a:t>
            </a:r>
            <a:r>
              <a:rPr sz="1100" spc="-45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test </a:t>
            </a:r>
            <a:r>
              <a:rPr sz="1100" dirty="0">
                <a:latin typeface="Courier New"/>
                <a:cs typeface="Courier New"/>
              </a:rPr>
              <a:t>kubectl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rollout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resume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dirty="0">
                <a:latin typeface="Courier New"/>
                <a:cs typeface="Courier New"/>
              </a:rPr>
              <a:t>deployment</a:t>
            </a:r>
            <a:r>
              <a:rPr sz="1100" spc="-50" dirty="0">
                <a:latin typeface="Courier New"/>
                <a:cs typeface="Courier New"/>
              </a:rPr>
              <a:t> </a:t>
            </a:r>
            <a:r>
              <a:rPr sz="1100" spc="-20" dirty="0">
                <a:latin typeface="Courier New"/>
                <a:cs typeface="Courier New"/>
              </a:rPr>
              <a:t>test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7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Deployment strategies - recreate </a:t>
            </a:r>
            <a:endParaRPr sz="1100"/>
          </a:p>
        </p:txBody>
      </p:sp>
      <p:sp>
        <p:nvSpPr>
          <p:cNvPr id="657" name="Google Shape;657;p97"/>
          <p:cNvSpPr txBox="1"/>
          <p:nvPr/>
        </p:nvSpPr>
        <p:spPr>
          <a:xfrm>
            <a:off x="436419" y="1631373"/>
            <a:ext cx="8271163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all previous pods are destroyed and new pods are created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quickest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downtime while new pods start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in case of problems and rollback, even more downtime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98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Deployment strategies – rolling update </a:t>
            </a:r>
            <a:endParaRPr sz="1100"/>
          </a:p>
        </p:txBody>
      </p:sp>
      <p:sp>
        <p:nvSpPr>
          <p:cNvPr id="664" name="Google Shape;664;p98"/>
          <p:cNvSpPr txBox="1"/>
          <p:nvPr/>
        </p:nvSpPr>
        <p:spPr>
          <a:xfrm>
            <a:off x="436419" y="1631373"/>
            <a:ext cx="4218709" cy="242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configured with max unavailable and max surge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max unavailable = number of pods that can be doing updates/rollbacks at a time, from the number of replicas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max surge = number of additional pods to be used for update/rollback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65" name="Google Shape;665;p98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5127" y="1629259"/>
            <a:ext cx="3938154" cy="324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9488" y="0"/>
            <a:ext cx="6355080" cy="5142230"/>
            <a:chOff x="1999488" y="0"/>
            <a:chExt cx="635508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9880" y="1786127"/>
              <a:ext cx="5504688" cy="269138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5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7675" y="3396875"/>
          <a:ext cx="3926203" cy="1497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7660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70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890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445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820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445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99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90805" marR="323850">
                        <a:lnSpc>
                          <a:spcPts val="890"/>
                        </a:lnSpc>
                        <a:spcBef>
                          <a:spcPts val="85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0795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0350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mydep-6766777fff-9r2zn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5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mydep-6766777fff-hsfz9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50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5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50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5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mydep-6766777fff-sjxhf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36450" y="1477771"/>
            <a:ext cx="35947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Updating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template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generates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ReplicaSet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revision.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9488" y="0"/>
            <a:ext cx="6349365" cy="5142230"/>
            <a:chOff x="1999488" y="0"/>
            <a:chExt cx="6349365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1216" y="701040"/>
              <a:ext cx="5477256" cy="401726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5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7675" y="3395925"/>
          <a:ext cx="3926203" cy="1496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685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820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9144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90805">
                        <a:lnSpc>
                          <a:spcPts val="915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15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0805" marR="323850">
                        <a:lnSpc>
                          <a:spcPts val="89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mydep-54f7ff7d6d-9gvll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5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mydep-6766777fff-9r2zn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50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5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50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635">
                <a:tc>
                  <a:txBody>
                    <a:bodyPr/>
                    <a:lstStyle/>
                    <a:p>
                      <a:pPr marL="9080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mydep-6766777fff-hsfz9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mydep-6766777fff-sjxhf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36450" y="1477771"/>
            <a:ext cx="37344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New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ReplicaSet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initially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scaled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up </a:t>
            </a:r>
            <a:r>
              <a:rPr sz="1800" dirty="0">
                <a:latin typeface="Arial"/>
                <a:cs typeface="Arial"/>
              </a:rPr>
              <a:t>based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on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maxSurge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b="1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99488" y="0"/>
            <a:ext cx="6349365" cy="5142230"/>
            <a:chOff x="1999488" y="0"/>
            <a:chExt cx="6349365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71216" y="701040"/>
              <a:ext cx="5477256" cy="43190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379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47675" y="3397575"/>
          <a:ext cx="3926203" cy="14947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3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40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780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26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209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209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21082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209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9144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8s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marL="90805">
                        <a:lnSpc>
                          <a:spcPts val="915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15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90805" marR="323850">
                        <a:lnSpc>
                          <a:spcPts val="89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mydep-54f7ff7d6d-9gvll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mydep-54f7ff7d6d-cqvlq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7635">
                <a:tc>
                  <a:txBody>
                    <a:bodyPr/>
                    <a:lstStyle/>
                    <a:p>
                      <a:pPr marL="9080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mydep-6766777fff-9r2zn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94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mydep-6766777fff-hsfz9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36450" y="1477771"/>
            <a:ext cx="367347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old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maxSurge</a:t>
            </a:r>
            <a:r>
              <a:rPr sz="1800" spc="-5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b="1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5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7675" y="3398550"/>
          <a:ext cx="3924299" cy="15017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4460" algn="r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11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9144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90805">
                        <a:lnSpc>
                          <a:spcPts val="915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15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90805" marR="323850">
                        <a:lnSpc>
                          <a:spcPts val="890"/>
                        </a:lnSpc>
                        <a:spcBef>
                          <a:spcPts val="27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984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90805">
                        <a:lnSpc>
                          <a:spcPts val="844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mydep-54f7ff7d6d-9gvll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44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44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44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44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7s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mydep-54f7ff7d6d-cqvlq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6364">
                <a:tc>
                  <a:txBody>
                    <a:bodyPr/>
                    <a:lstStyle/>
                    <a:p>
                      <a:pPr marL="90805">
                        <a:lnSpc>
                          <a:spcPts val="894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mydep-54f7ff7d6d-gccr6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94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mydep-6766777fff-9r2zn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6450" y="1477771"/>
            <a:ext cx="367347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old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maxSurge</a:t>
            </a:r>
            <a:r>
              <a:rPr sz="1800" spc="-5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216" y="701040"/>
            <a:ext cx="5477256" cy="44409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b="1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5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7675" y="3399250"/>
          <a:ext cx="3924299" cy="1493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685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4460" algn="r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048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9144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13s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90805">
                        <a:lnSpc>
                          <a:spcPts val="915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15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90805" marR="323850">
                        <a:lnSpc>
                          <a:spcPts val="890"/>
                        </a:lnSpc>
                        <a:spcBef>
                          <a:spcPts val="72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699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mydep-54f7ff7d6d-9gvll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mydep-54f7ff7d6d-cqvlq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5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50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5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8s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84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mydep-54f7ff7d6d-gccr6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6450" y="1477771"/>
            <a:ext cx="367347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Phase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out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old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Pods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managed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by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maxSurge</a:t>
            </a:r>
            <a:r>
              <a:rPr sz="1800" spc="-59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and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maxUnavailable.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65120" y="697991"/>
            <a:ext cx="5474208" cy="44439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b="1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31106-E49A-B433-81C4-B72D5856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590273"/>
            <a:ext cx="766869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7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11150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RollingUpdate</a:t>
            </a:r>
            <a:r>
              <a:rPr spc="-2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Deployment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7675" y="3398075"/>
          <a:ext cx="3924299" cy="1492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9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4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20">
                <a:tc gridSpan="2">
                  <a:txBody>
                    <a:bodyPr/>
                    <a:lstStyle/>
                    <a:p>
                      <a:pPr marL="90805" marR="3175">
                        <a:lnSpc>
                          <a:spcPts val="925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replicaset</a:t>
                      </a:r>
                      <a:endParaRPr sz="800">
                        <a:latin typeface="Courier New"/>
                        <a:cs typeface="Courier New"/>
                      </a:endParaRPr>
                    </a:p>
                    <a:p>
                      <a:pPr marL="90805">
                        <a:lnSpc>
                          <a:spcPts val="855"/>
                        </a:lnSpc>
                        <a:tabLst>
                          <a:tab pos="1780539" algn="l"/>
                        </a:tabLst>
                      </a:pP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CURRENT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894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4460" algn="r">
                        <a:lnSpc>
                          <a:spcPts val="894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1750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91440" algn="ct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124460" algn="r">
                        <a:lnSpc>
                          <a:spcPts val="835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15s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90805">
                        <a:lnSpc>
                          <a:spcPts val="915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mydep-6766777fff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0805" algn="ctr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 marR="31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ts val="915"/>
                        </a:lnSpc>
                      </a:pPr>
                      <a:r>
                        <a:rPr sz="8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ts val="915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5h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565">
                <a:tc>
                  <a:txBody>
                    <a:bodyPr/>
                    <a:lstStyle/>
                    <a:p>
                      <a:pPr marL="90805" marR="323850">
                        <a:lnSpc>
                          <a:spcPts val="910"/>
                        </a:lnSpc>
                        <a:spcBef>
                          <a:spcPts val="675"/>
                        </a:spcBef>
                      </a:pP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800" spc="-1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pods NAME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5725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 marR="3175">
                        <a:lnSpc>
                          <a:spcPts val="88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READY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826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3175">
                        <a:lnSpc>
                          <a:spcPts val="88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STATUS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826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880"/>
                        </a:lnSpc>
                      </a:pPr>
                      <a:r>
                        <a:rPr sz="8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RESTARTS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8265" marB="0"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90170">
                        <a:lnSpc>
                          <a:spcPts val="880"/>
                        </a:lnSpc>
                      </a:pPr>
                      <a:r>
                        <a:rPr sz="8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88265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90805">
                        <a:lnSpc>
                          <a:spcPts val="844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mydep-54f7ff7d6d-9gvll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44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44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44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44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12s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285">
                <a:tc>
                  <a:txBody>
                    <a:bodyPr/>
                    <a:lstStyle/>
                    <a:p>
                      <a:pPr marL="90805">
                        <a:lnSpc>
                          <a:spcPts val="86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mydep-54f7ff7d6d-cqvlq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ts val="86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860"/>
                        </a:lnSpc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860"/>
                        </a:lnSpc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860"/>
                        </a:lnSpc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10s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1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mydep-54f7ff7d6d-gccr6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1/1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Running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800" b="1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7s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1905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836450" y="1477771"/>
            <a:ext cx="37217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latin typeface="Arial"/>
                <a:cs typeface="Arial"/>
              </a:rPr>
              <a:t>Updated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new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deployment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revision completed.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49879" y="1542288"/>
            <a:ext cx="5507736" cy="26944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7200" y="2187600"/>
            <a:ext cx="2032000" cy="106235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90805">
              <a:lnSpc>
                <a:spcPts val="1425"/>
              </a:lnSpc>
              <a:spcBef>
                <a:spcPts val="1060"/>
              </a:spcBef>
            </a:pPr>
            <a:r>
              <a:rPr sz="1200" b="1" dirty="0">
                <a:latin typeface="Arial"/>
                <a:cs typeface="Arial"/>
              </a:rPr>
              <a:t>R1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spc="-10" dirty="0">
                <a:solidFill>
                  <a:srgbClr val="783F04"/>
                </a:solidFill>
                <a:latin typeface="Courier New"/>
                <a:cs typeface="Courier New"/>
              </a:rPr>
              <a:t>676677fff</a:t>
            </a:r>
            <a:endParaRPr sz="1400">
              <a:latin typeface="Courier New"/>
              <a:cs typeface="Courier New"/>
            </a:endParaRPr>
          </a:p>
          <a:p>
            <a:pPr marL="90805">
              <a:lnSpc>
                <a:spcPts val="1425"/>
              </a:lnSpc>
              <a:spcBef>
                <a:spcPts val="10"/>
              </a:spcBef>
            </a:pPr>
            <a:r>
              <a:rPr sz="1200" b="1" dirty="0">
                <a:latin typeface="Arial"/>
                <a:cs typeface="Arial"/>
              </a:rPr>
              <a:t>R2</a:t>
            </a:r>
            <a:r>
              <a:rPr sz="1200" b="1" spc="55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pod-template-</a:t>
            </a:r>
            <a:r>
              <a:rPr sz="1200" b="1" spc="-20" dirty="0">
                <a:latin typeface="Arial"/>
                <a:cs typeface="Arial"/>
              </a:rPr>
              <a:t>hash:</a:t>
            </a:r>
            <a:endParaRPr sz="1200">
              <a:latin typeface="Arial"/>
              <a:cs typeface="Arial"/>
            </a:endParaRPr>
          </a:p>
          <a:p>
            <a:pPr marL="90805">
              <a:lnSpc>
                <a:spcPts val="1664"/>
              </a:lnSpc>
            </a:pPr>
            <a:r>
              <a:rPr sz="1400" b="1" spc="-10" dirty="0">
                <a:solidFill>
                  <a:srgbClr val="783F04"/>
                </a:solidFill>
                <a:latin typeface="Courier New"/>
                <a:cs typeface="Courier New"/>
              </a:rPr>
              <a:t>54f7ff7d6d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9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Horizontal Pod Autoscaling</a:t>
            </a:r>
            <a:endParaRPr sz="1100"/>
          </a:p>
        </p:txBody>
      </p:sp>
      <p:sp>
        <p:nvSpPr>
          <p:cNvPr id="672" name="Google Shape;672;p99"/>
          <p:cNvSpPr txBox="1"/>
          <p:nvPr/>
        </p:nvSpPr>
        <p:spPr>
          <a:xfrm>
            <a:off x="436419" y="1631373"/>
            <a:ext cx="8271163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built-in feature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automatically shrink/increase based on certain parameters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works with </a:t>
            </a:r>
            <a:r>
              <a:rPr lang="en" sz="1800" i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heapster </a:t>
            </a: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pod, that gathers information from containers 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works on top of replicaSets as well as Deployments</a:t>
            </a:r>
            <a:endParaRPr sz="11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73F6B-A4C4-C98E-DFD0-380874142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450A-5A83-2539-341E-2636A2973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6893950" cy="3835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Stateful</a:t>
            </a:r>
          </a:p>
        </p:txBody>
      </p:sp>
    </p:spTree>
    <p:extLst>
      <p:ext uri="{BB962C8B-B14F-4D97-AF65-F5344CB8AC3E}">
        <p14:creationId xmlns:p14="http://schemas.microsoft.com/office/powerpoint/2010/main" val="289068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stateless -&gt; stateFULL</a:t>
            </a:r>
            <a:endParaRPr sz="1100"/>
          </a:p>
        </p:txBody>
      </p:sp>
      <p:sp>
        <p:nvSpPr>
          <p:cNvPr id="686" name="Google Shape;686;p101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not all applications are stateless (most aren't)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state = unique pod identity (not interchange-able anymore) + persistence of data (even when rescheduled on different nodes)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Kubernetes comes to the rescue again!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StatefulSet</a:t>
            </a:r>
            <a:endParaRPr sz="1100"/>
          </a:p>
        </p:txBody>
      </p:sp>
      <p:sp>
        <p:nvSpPr>
          <p:cNvPr id="693" name="Google Shape;693;p102"/>
          <p:cNvSpPr txBox="1"/>
          <p:nvPr/>
        </p:nvSpPr>
        <p:spPr>
          <a:xfrm>
            <a:off x="436419" y="1631373"/>
            <a:ext cx="8271163" cy="1869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each replica gets a persistent hostname with unique id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created in order of index low -&gt; high</a:t>
            </a: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delete in order of index high -&gt; low</a:t>
            </a:r>
            <a:endParaRPr lang="en-US"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usage example - database</a:t>
            </a:r>
            <a:endParaRPr sz="11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StatefulSet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200" y="1384334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025" rIns="0" bIns="0" rtlCol="0">
            <a:spAutoFit/>
          </a:bodyPr>
          <a:lstStyle/>
          <a:p>
            <a:pPr marL="90805" marR="2296795">
              <a:lnSpc>
                <a:spcPct val="102699"/>
              </a:lnSpc>
              <a:spcBef>
                <a:spcPts val="57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1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apps/v1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StatefulSet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100">
              <a:latin typeface="Courier New"/>
              <a:cs typeface="Courier New"/>
            </a:endParaRPr>
          </a:p>
          <a:p>
            <a:pPr marL="90805" marR="2296795" indent="168275">
              <a:lnSpc>
                <a:spcPts val="1300"/>
              </a:lnSpc>
              <a:spcBef>
                <a:spcPts val="3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sts-example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5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11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1100">
              <a:latin typeface="Courier New"/>
              <a:cs typeface="Courier New"/>
            </a:endParaRPr>
          </a:p>
          <a:p>
            <a:pPr marL="259079" marR="1791970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revisionHistoryLimit:</a:t>
            </a:r>
            <a:r>
              <a:rPr sz="1100" spc="-14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CC0000"/>
                </a:solidFill>
                <a:latin typeface="Courier New"/>
                <a:cs typeface="Courier New"/>
              </a:rPr>
              <a:t>3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100">
              <a:latin typeface="Courier New"/>
              <a:cs typeface="Courier New"/>
            </a:endParaRPr>
          </a:p>
          <a:p>
            <a:pPr marL="427355">
              <a:lnSpc>
                <a:spcPts val="124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matchLabels:</a:t>
            </a:r>
            <a:endParaRPr sz="1100">
              <a:latin typeface="Courier New"/>
              <a:cs typeface="Courier New"/>
            </a:endParaRPr>
          </a:p>
          <a:p>
            <a:pPr marL="259079" marR="2296160" indent="336550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stateful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serviceName:</a:t>
            </a:r>
            <a:r>
              <a:rPr sz="1100" spc="-8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app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  <a:spcBef>
                <a:spcPts val="50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updateStrategy:</a:t>
            </a:r>
            <a:endParaRPr sz="1100">
              <a:latin typeface="Courier New"/>
              <a:cs typeface="Courier New"/>
            </a:endParaRPr>
          </a:p>
          <a:p>
            <a:pPr marL="343535" marR="2044064">
              <a:lnSpc>
                <a:spcPts val="1300"/>
              </a:lnSpc>
              <a:spcBef>
                <a:spcPts val="5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RollingUpdate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rollingUpdate:</a:t>
            </a:r>
            <a:endParaRPr sz="1100">
              <a:latin typeface="Courier New"/>
              <a:cs typeface="Courier New"/>
            </a:endParaRPr>
          </a:p>
          <a:p>
            <a:pPr marL="511809">
              <a:lnSpc>
                <a:spcPts val="124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partition:</a:t>
            </a:r>
            <a:r>
              <a:rPr sz="11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CC0000"/>
                </a:solidFill>
                <a:latin typeface="Courier New"/>
                <a:cs typeface="Courier New"/>
              </a:rPr>
              <a:t>0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31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100">
              <a:latin typeface="Courier New"/>
              <a:cs typeface="Courier New"/>
            </a:endParaRPr>
          </a:p>
          <a:p>
            <a:pPr marL="595630" marR="2801620" indent="-168275">
              <a:lnSpc>
                <a:spcPts val="1300"/>
              </a:lnSpc>
              <a:spcBef>
                <a:spcPts val="155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metadata: labels:</a:t>
            </a:r>
            <a:endParaRPr sz="1100">
              <a:latin typeface="Courier New"/>
              <a:cs typeface="Courier New"/>
            </a:endParaRPr>
          </a:p>
          <a:p>
            <a:pPr marL="763905">
              <a:lnSpc>
                <a:spcPts val="124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1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100">
              <a:latin typeface="Courier New"/>
              <a:cs typeface="Courier New"/>
            </a:endParaRPr>
          </a:p>
          <a:p>
            <a:pPr marL="1245870">
              <a:lnSpc>
                <a:spcPts val="2145"/>
              </a:lnSpc>
            </a:pPr>
            <a:r>
              <a:rPr sz="1800" b="1" spc="-10" dirty="0">
                <a:solidFill>
                  <a:srgbClr val="A64D79"/>
                </a:solidFill>
                <a:latin typeface="Courier New"/>
                <a:cs typeface="Courier New"/>
              </a:rPr>
              <a:t>&lt;continued&gt;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92274" y="1384334"/>
            <a:ext cx="3994785" cy="3726179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245870">
              <a:lnSpc>
                <a:spcPct val="100000"/>
              </a:lnSpc>
              <a:spcBef>
                <a:spcPts val="630"/>
              </a:spcBef>
            </a:pPr>
            <a:r>
              <a:rPr sz="1800" b="1" spc="-10" dirty="0">
                <a:solidFill>
                  <a:srgbClr val="A64D79"/>
                </a:solidFill>
                <a:latin typeface="Courier New"/>
                <a:cs typeface="Courier New"/>
              </a:rPr>
              <a:t>&lt;continued&gt;</a:t>
            </a:r>
            <a:endParaRPr sz="1800">
              <a:latin typeface="Courier New"/>
              <a:cs typeface="Courier New"/>
            </a:endParaRPr>
          </a:p>
          <a:p>
            <a:pPr marL="411480">
              <a:lnSpc>
                <a:spcPts val="1310"/>
              </a:lnSpc>
              <a:spcBef>
                <a:spcPts val="25"/>
              </a:spcBef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95630">
              <a:lnSpc>
                <a:spcPts val="1295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1100">
              <a:latin typeface="Courier New"/>
              <a:cs typeface="Courier New"/>
            </a:endParaRPr>
          </a:p>
          <a:p>
            <a:pPr marL="763270" indent="-167640">
              <a:lnSpc>
                <a:spcPts val="1310"/>
              </a:lnSpc>
              <a:buChar char="-"/>
              <a:tabLst>
                <a:tab pos="763270" algn="l"/>
              </a:tabLst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</a:t>
            </a:r>
            <a:endParaRPr sz="1100">
              <a:latin typeface="Courier New"/>
              <a:cs typeface="Courier New"/>
            </a:endParaRPr>
          </a:p>
          <a:p>
            <a:pPr marL="763905" marR="1034415">
              <a:lnSpc>
                <a:spcPts val="1300"/>
              </a:lnSpc>
              <a:spcBef>
                <a:spcPts val="15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image: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nginx:stable-alpine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100">
              <a:latin typeface="Courier New"/>
              <a:cs typeface="Courier New"/>
            </a:endParaRPr>
          </a:p>
          <a:p>
            <a:pPr marL="931544" lvl="1" indent="-167640">
              <a:lnSpc>
                <a:spcPts val="1240"/>
              </a:lnSpc>
              <a:buChar char="-"/>
              <a:tabLst>
                <a:tab pos="931544" algn="l"/>
              </a:tabLst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containerPort:</a:t>
            </a:r>
            <a:r>
              <a:rPr sz="1100" spc="-9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100">
              <a:latin typeface="Courier New"/>
              <a:cs typeface="Courier New"/>
            </a:endParaRPr>
          </a:p>
          <a:p>
            <a:pPr marL="763905">
              <a:lnSpc>
                <a:spcPts val="1295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volumeMounts:</a:t>
            </a:r>
            <a:endParaRPr sz="1100">
              <a:latin typeface="Courier New"/>
              <a:cs typeface="Courier New"/>
            </a:endParaRPr>
          </a:p>
          <a:p>
            <a:pPr marL="931544" lvl="1" indent="-167640">
              <a:lnSpc>
                <a:spcPts val="1310"/>
              </a:lnSpc>
              <a:buChar char="-"/>
              <a:tabLst>
                <a:tab pos="931544" algn="l"/>
              </a:tabLst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www</a:t>
            </a:r>
            <a:endParaRPr sz="1100">
              <a:latin typeface="Courier New"/>
              <a:cs typeface="Courier New"/>
            </a:endParaRPr>
          </a:p>
          <a:p>
            <a:pPr marL="259079" marR="361315" indent="673100">
              <a:lnSpc>
                <a:spcPts val="1300"/>
              </a:lnSpc>
              <a:spcBef>
                <a:spcPts val="160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mountPath:</a:t>
            </a:r>
            <a:r>
              <a:rPr sz="11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/usr/share/nginx/html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volumeClaimTemplates:</a:t>
            </a:r>
            <a:endParaRPr sz="1100">
              <a:latin typeface="Courier New"/>
              <a:cs typeface="Courier New"/>
            </a:endParaRPr>
          </a:p>
          <a:p>
            <a:pPr marL="259079">
              <a:lnSpc>
                <a:spcPts val="1240"/>
              </a:lnSpc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 metadata:</a:t>
            </a:r>
            <a:endParaRPr sz="1100">
              <a:latin typeface="Courier New"/>
              <a:cs typeface="Courier New"/>
            </a:endParaRPr>
          </a:p>
          <a:p>
            <a:pPr marL="427355" marR="2633345" indent="168275">
              <a:lnSpc>
                <a:spcPts val="1300"/>
              </a:lnSpc>
              <a:spcBef>
                <a:spcPts val="4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1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www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100">
              <a:latin typeface="Courier New"/>
              <a:cs typeface="Courier New"/>
            </a:endParaRPr>
          </a:p>
          <a:p>
            <a:pPr marL="595630" marR="697865">
              <a:lnSpc>
                <a:spcPts val="1300"/>
              </a:lnSpc>
              <a:spcBef>
                <a:spcPts val="11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accessModes:</a:t>
            </a:r>
            <a:r>
              <a:rPr sz="1100" spc="-6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[</a:t>
            </a:r>
            <a:r>
              <a:rPr sz="1100" spc="-6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100" dirty="0">
                <a:solidFill>
                  <a:srgbClr val="CC0000"/>
                </a:solidFill>
                <a:latin typeface="Courier New"/>
                <a:cs typeface="Courier New"/>
              </a:rPr>
              <a:t>"ReadWriteOnce"</a:t>
            </a:r>
            <a:r>
              <a:rPr sz="1100" spc="-6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CC0000"/>
                </a:solidFill>
                <a:latin typeface="Courier New"/>
                <a:cs typeface="Courier New"/>
              </a:rPr>
              <a:t>] </a:t>
            </a: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storageClassName:</a:t>
            </a:r>
            <a:r>
              <a:rPr sz="11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10" dirty="0">
                <a:solidFill>
                  <a:srgbClr val="CC0000"/>
                </a:solidFill>
                <a:latin typeface="Courier New"/>
                <a:cs typeface="Courier New"/>
              </a:rPr>
              <a:t>standard </a:t>
            </a: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resources:</a:t>
            </a:r>
            <a:endParaRPr sz="1100">
              <a:latin typeface="Courier New"/>
              <a:cs typeface="Courier New"/>
            </a:endParaRPr>
          </a:p>
          <a:p>
            <a:pPr marL="763905">
              <a:lnSpc>
                <a:spcPts val="1250"/>
              </a:lnSpc>
            </a:pPr>
            <a:r>
              <a:rPr sz="1100" spc="-10" dirty="0">
                <a:solidFill>
                  <a:srgbClr val="1155CC"/>
                </a:solidFill>
                <a:latin typeface="Courier New"/>
                <a:cs typeface="Courier New"/>
              </a:rPr>
              <a:t>requests:</a:t>
            </a:r>
            <a:endParaRPr sz="1100">
              <a:latin typeface="Courier New"/>
              <a:cs typeface="Courier New"/>
            </a:endParaRPr>
          </a:p>
          <a:p>
            <a:pPr marL="932180">
              <a:lnSpc>
                <a:spcPct val="100000"/>
              </a:lnSpc>
              <a:spcBef>
                <a:spcPts val="95"/>
              </a:spcBef>
            </a:pPr>
            <a:r>
              <a:rPr sz="1100" dirty="0">
                <a:solidFill>
                  <a:srgbClr val="1155CC"/>
                </a:solidFill>
                <a:latin typeface="Courier New"/>
                <a:cs typeface="Courier New"/>
              </a:rPr>
              <a:t>storage:</a:t>
            </a:r>
            <a:r>
              <a:rPr sz="11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100" spc="-25" dirty="0">
                <a:solidFill>
                  <a:srgbClr val="CC0000"/>
                </a:solidFill>
                <a:latin typeface="Courier New"/>
                <a:cs typeface="Courier New"/>
              </a:rPr>
              <a:t>1Gi</a:t>
            </a:r>
            <a:endParaRPr sz="11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StatefulSet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1475" y="1393376"/>
            <a:ext cx="2805430" cy="363791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90805" marR="835660">
              <a:lnSpc>
                <a:spcPct val="102299"/>
              </a:lnSpc>
              <a:spcBef>
                <a:spcPts val="590"/>
              </a:spcBef>
            </a:pP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3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CC0000"/>
                </a:solidFill>
                <a:latin typeface="Courier New"/>
                <a:cs typeface="Courier New"/>
              </a:rPr>
              <a:t>apps/v1 </a:t>
            </a: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3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CC0000"/>
                </a:solidFill>
                <a:latin typeface="Courier New"/>
                <a:cs typeface="Courier New"/>
              </a:rPr>
              <a:t>StatefulSet </a:t>
            </a: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300">
              <a:latin typeface="Courier New"/>
              <a:cs typeface="Courier New"/>
            </a:endParaRPr>
          </a:p>
          <a:p>
            <a:pPr marL="287655">
              <a:lnSpc>
                <a:spcPts val="1490"/>
              </a:lnSpc>
            </a:pP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3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CC0000"/>
                </a:solidFill>
                <a:latin typeface="Courier New"/>
                <a:cs typeface="Courier New"/>
              </a:rPr>
              <a:t>sts-example</a:t>
            </a:r>
            <a:endParaRPr sz="1300">
              <a:latin typeface="Courier New"/>
              <a:cs typeface="Courier New"/>
            </a:endParaRPr>
          </a:p>
          <a:p>
            <a:pPr marL="90805">
              <a:lnSpc>
                <a:spcPts val="1535"/>
              </a:lnSpc>
              <a:spcBef>
                <a:spcPts val="50"/>
              </a:spcBef>
            </a:pP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300">
              <a:latin typeface="Courier New"/>
              <a:cs typeface="Courier New"/>
            </a:endParaRPr>
          </a:p>
          <a:p>
            <a:pPr marL="287655">
              <a:lnSpc>
                <a:spcPts val="1535"/>
              </a:lnSpc>
            </a:pP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replicas:</a:t>
            </a:r>
            <a:r>
              <a:rPr sz="1300" spc="-10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5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1300">
              <a:latin typeface="Courier New"/>
              <a:cs typeface="Courier New"/>
            </a:endParaRPr>
          </a:p>
          <a:p>
            <a:pPr marL="287655" marR="244475">
              <a:lnSpc>
                <a:spcPts val="1610"/>
              </a:lnSpc>
              <a:spcBef>
                <a:spcPts val="35"/>
              </a:spcBef>
            </a:pP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revisionHistoryLimit:</a:t>
            </a:r>
            <a:r>
              <a:rPr sz="1300" spc="-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50" dirty="0">
                <a:solidFill>
                  <a:srgbClr val="CC0000"/>
                </a:solidFill>
                <a:latin typeface="Courier New"/>
                <a:cs typeface="Courier New"/>
              </a:rPr>
              <a:t>3 </a:t>
            </a: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300">
              <a:latin typeface="Courier New"/>
              <a:cs typeface="Courier New"/>
            </a:endParaRPr>
          </a:p>
          <a:p>
            <a:pPr marL="484505">
              <a:lnSpc>
                <a:spcPts val="1425"/>
              </a:lnSpc>
            </a:pP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matchLabels:</a:t>
            </a:r>
            <a:endParaRPr sz="1300">
              <a:latin typeface="Courier New"/>
              <a:cs typeface="Courier New"/>
            </a:endParaRPr>
          </a:p>
          <a:p>
            <a:pPr marL="287655" marR="540385" indent="393700">
              <a:lnSpc>
                <a:spcPct val="99200"/>
              </a:lnSpc>
              <a:spcBef>
                <a:spcPts val="60"/>
              </a:spcBef>
            </a:pP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300" spc="-4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CC0000"/>
                </a:solidFill>
                <a:latin typeface="Courier New"/>
                <a:cs typeface="Courier New"/>
              </a:rPr>
              <a:t>stateful </a:t>
            </a: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serviceName:</a:t>
            </a:r>
            <a:r>
              <a:rPr sz="1300" spc="-1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25" dirty="0">
                <a:solidFill>
                  <a:srgbClr val="CC0000"/>
                </a:solidFill>
                <a:latin typeface="Courier New"/>
                <a:cs typeface="Courier New"/>
              </a:rPr>
              <a:t>app </a:t>
            </a: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updateStrategy: </a:t>
            </a: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type:</a:t>
            </a:r>
            <a:r>
              <a:rPr sz="13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CC0000"/>
                </a:solidFill>
                <a:latin typeface="Courier New"/>
                <a:cs typeface="Courier New"/>
              </a:rPr>
              <a:t>RollingUpdate </a:t>
            </a: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rollingUpdate:</a:t>
            </a:r>
            <a:endParaRPr sz="1300">
              <a:latin typeface="Courier New"/>
              <a:cs typeface="Courier New"/>
            </a:endParaRPr>
          </a:p>
          <a:p>
            <a:pPr marL="287655" marR="1031875" indent="295275">
              <a:lnSpc>
                <a:spcPts val="1510"/>
              </a:lnSpc>
              <a:spcBef>
                <a:spcPts val="140"/>
              </a:spcBef>
            </a:pPr>
            <a:r>
              <a:rPr sz="1300" dirty="0">
                <a:solidFill>
                  <a:srgbClr val="1155CC"/>
                </a:solidFill>
                <a:latin typeface="Courier New"/>
                <a:cs typeface="Courier New"/>
              </a:rPr>
              <a:t>partition:</a:t>
            </a:r>
            <a:r>
              <a:rPr sz="1300" spc="-114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300" spc="-50" dirty="0">
                <a:solidFill>
                  <a:srgbClr val="CC0000"/>
                </a:solidFill>
                <a:latin typeface="Courier New"/>
                <a:cs typeface="Courier New"/>
              </a:rPr>
              <a:t>0 </a:t>
            </a:r>
            <a:r>
              <a:rPr sz="13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300">
              <a:latin typeface="Courier New"/>
              <a:cs typeface="Courier New"/>
            </a:endParaRPr>
          </a:p>
          <a:p>
            <a:pPr marL="484505">
              <a:lnSpc>
                <a:spcPts val="1545"/>
              </a:lnSpc>
            </a:pPr>
            <a:r>
              <a:rPr sz="1300" dirty="0">
                <a:solidFill>
                  <a:srgbClr val="38761D"/>
                </a:solidFill>
                <a:latin typeface="Courier New"/>
                <a:cs typeface="Courier New"/>
              </a:rPr>
              <a:t>&lt;pod</a:t>
            </a:r>
            <a:r>
              <a:rPr sz="1300" spc="-45" dirty="0">
                <a:solidFill>
                  <a:srgbClr val="38761D"/>
                </a:solidFill>
                <a:latin typeface="Courier New"/>
                <a:cs typeface="Courier New"/>
              </a:rPr>
              <a:t> </a:t>
            </a:r>
            <a:r>
              <a:rPr sz="1300" spc="-10" dirty="0">
                <a:solidFill>
                  <a:srgbClr val="38761D"/>
                </a:solidFill>
                <a:latin typeface="Courier New"/>
                <a:cs typeface="Courier New"/>
              </a:rPr>
              <a:t>template&gt;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24" y="1480820"/>
            <a:ext cx="4603115" cy="18116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5080" indent="-342900" algn="just">
              <a:lnSpc>
                <a:spcPct val="101699"/>
              </a:lnSpc>
              <a:spcBef>
                <a:spcPts val="6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revisionHistoryLimit:</a:t>
            </a:r>
            <a:r>
              <a:rPr sz="1800" spc="-1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number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previous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iterations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StatefulSet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55600" marR="73660" indent="-342900">
              <a:lnSpc>
                <a:spcPct val="101699"/>
              </a:lnSpc>
              <a:spcBef>
                <a:spcPts val="92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serviceName:</a:t>
            </a:r>
            <a:r>
              <a:rPr sz="18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name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the </a:t>
            </a:r>
            <a:r>
              <a:rPr sz="1800" dirty="0">
                <a:latin typeface="Arial"/>
                <a:cs typeface="Arial"/>
              </a:rPr>
              <a:t>associated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headless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service;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service </a:t>
            </a:r>
            <a:r>
              <a:rPr sz="1800" dirty="0">
                <a:latin typeface="Arial"/>
                <a:cs typeface="Arial"/>
              </a:rPr>
              <a:t>without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ClusterIP</a:t>
            </a:r>
            <a:r>
              <a:rPr sz="1800" spc="-1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Headless service</a:t>
            </a:r>
            <a:endParaRPr sz="1100"/>
          </a:p>
        </p:txBody>
      </p:sp>
      <p:sp>
        <p:nvSpPr>
          <p:cNvPr id="700" name="Google Shape;700;p103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no need for loadbalancing and a single service IP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service with </a:t>
            </a:r>
            <a:r>
              <a:rPr lang="en" sz="1800" i="1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clusterIP: none</a:t>
            </a:r>
            <a:endParaRPr sz="1400" i="1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used in order to create DNS records for replicas, which can be used to uniquely identify them (0.svc..., 1.svc...)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1564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Headless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4674" y="2914350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0.app.default.svc.cluster.local.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693299"/>
            <a:ext cx="2850515" cy="23164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0805" marR="1461770">
              <a:lnSpc>
                <a:spcPct val="100800"/>
              </a:lnSpc>
              <a:spcBef>
                <a:spcPts val="6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Service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737995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app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5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clusterIP:</a:t>
            </a:r>
            <a:r>
              <a:rPr sz="12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None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9105" marR="1185545" indent="-184150">
              <a:lnSpc>
                <a:spcPts val="1390"/>
              </a:lnSpc>
              <a:spcBef>
                <a:spcPts val="6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protocol:</a:t>
            </a:r>
            <a:r>
              <a:rPr sz="12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port: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targetPort: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4169524"/>
            <a:ext cx="2850515" cy="780415"/>
          </a:xfrm>
          <a:custGeom>
            <a:avLst/>
            <a:gdLst/>
            <a:ahLst/>
            <a:cxnLst/>
            <a:rect l="l" t="t" r="r" b="b"/>
            <a:pathLst>
              <a:path w="2850515" h="780414">
                <a:moveTo>
                  <a:pt x="0" y="0"/>
                </a:moveTo>
                <a:lnTo>
                  <a:pt x="2850300" y="0"/>
                </a:lnTo>
                <a:lnTo>
                  <a:pt x="2850300" y="780300"/>
                </a:lnTo>
                <a:lnTo>
                  <a:pt x="0" y="7803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24" y="4119879"/>
            <a:ext cx="996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get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pods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39176" y="4220464"/>
            <a:ext cx="99695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STATUS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RESTARTS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24" y="4220464"/>
            <a:ext cx="115887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30"/>
              </a:lnSpc>
              <a:spcBef>
                <a:spcPts val="100"/>
              </a:spcBef>
              <a:tabLst>
                <a:tab pos="875665" algn="l"/>
              </a:tabLst>
            </a:pP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NAME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READY</a:t>
            </a:r>
            <a:endParaRPr sz="700">
              <a:latin typeface="Courier New"/>
              <a:cs typeface="Courier New"/>
            </a:endParaRPr>
          </a:p>
          <a:p>
            <a:pPr marL="12700">
              <a:lnSpc>
                <a:spcPts val="830"/>
              </a:lnSpc>
            </a:pP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endParaRPr sz="700">
              <a:latin typeface="Courier New"/>
              <a:cs typeface="Courier New"/>
            </a:endParaRPr>
          </a:p>
          <a:p>
            <a:pPr marL="12700" marR="112395">
              <a:lnSpc>
                <a:spcPts val="819"/>
              </a:lnSpc>
              <a:spcBef>
                <a:spcPts val="90"/>
              </a:spcBef>
              <a:tabLst>
                <a:tab pos="87566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 11m</a:t>
            </a:r>
            <a:endParaRPr sz="700">
              <a:latin typeface="Courier New"/>
              <a:cs typeface="Courier New"/>
            </a:endParaRPr>
          </a:p>
          <a:p>
            <a:pPr marL="12700" marR="112395">
              <a:lnSpc>
                <a:spcPts val="790"/>
              </a:lnSpc>
              <a:spcBef>
                <a:spcPts val="90"/>
              </a:spcBef>
              <a:tabLst>
                <a:tab pos="87566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1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 11m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7068" y="1124464"/>
            <a:ext cx="7790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&lt;StatefulSet</a:t>
            </a:r>
            <a:r>
              <a:rPr sz="1400" b="1" spc="-75" dirty="0">
                <a:solidFill>
                  <a:srgbClr val="CC4125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C4125"/>
                </a:solidFill>
                <a:latin typeface="Courier New"/>
                <a:cs typeface="Courier New"/>
              </a:rPr>
              <a:t>Name&gt;-</a:t>
            </a: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&lt;ordinal&gt;</a:t>
            </a:r>
            <a:r>
              <a:rPr sz="1400" b="1" dirty="0"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F6B26B"/>
                </a:solidFill>
                <a:latin typeface="Courier New"/>
                <a:cs typeface="Courier New"/>
              </a:rPr>
              <a:t>&lt;service</a:t>
            </a:r>
            <a:r>
              <a:rPr sz="1400" b="1" spc="-65" dirty="0">
                <a:solidFill>
                  <a:srgbClr val="F6B26B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6B26B"/>
                </a:solidFill>
                <a:latin typeface="Courier New"/>
                <a:cs typeface="Courier New"/>
              </a:rPr>
              <a:t>name&gt;</a:t>
            </a:r>
            <a:r>
              <a:rPr sz="1400" b="1" spc="-10" dirty="0">
                <a:latin typeface="Courier New"/>
                <a:cs typeface="Courier New"/>
              </a:rPr>
              <a:t>.</a:t>
            </a:r>
            <a:r>
              <a:rPr sz="1400" b="1" spc="-10" dirty="0">
                <a:solidFill>
                  <a:srgbClr val="1155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10" dirty="0">
                <a:latin typeface="Courier New"/>
                <a:cs typeface="Courier New"/>
              </a:rPr>
              <a:t>.svc.cluster.local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84674" y="1693299"/>
            <a:ext cx="5302250" cy="110109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 +noall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  <a:tabLst>
                <a:tab pos="2834005" algn="l"/>
              </a:tabLst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0"/>
              </a:spcBef>
              <a:tabLst>
                <a:tab pos="2834005" algn="l"/>
              </a:tabLst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4674" y="3986124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1.app.default.svc.cluster.local.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30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15646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Headless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4674" y="2914350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0.app.default.svc.cluster.local.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693299"/>
            <a:ext cx="2850515" cy="23164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0805" marR="1461770">
              <a:lnSpc>
                <a:spcPct val="100800"/>
              </a:lnSpc>
              <a:spcBef>
                <a:spcPts val="6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Service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737995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app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5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clusterIP:</a:t>
            </a:r>
            <a:r>
              <a:rPr sz="12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None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9105" marR="1185545" indent="-184150">
              <a:lnSpc>
                <a:spcPts val="1390"/>
              </a:lnSpc>
              <a:spcBef>
                <a:spcPts val="6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protocol:</a:t>
            </a:r>
            <a:r>
              <a:rPr sz="12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port: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targetPort: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4169524"/>
            <a:ext cx="2850515" cy="780415"/>
          </a:xfrm>
          <a:custGeom>
            <a:avLst/>
            <a:gdLst/>
            <a:ahLst/>
            <a:cxnLst/>
            <a:rect l="l" t="t" r="r" b="b"/>
            <a:pathLst>
              <a:path w="2850515" h="780414">
                <a:moveTo>
                  <a:pt x="0" y="0"/>
                </a:moveTo>
                <a:lnTo>
                  <a:pt x="2850300" y="0"/>
                </a:lnTo>
                <a:lnTo>
                  <a:pt x="2850300" y="780300"/>
                </a:lnTo>
                <a:lnTo>
                  <a:pt x="0" y="7803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24" y="4119879"/>
            <a:ext cx="996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get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pods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24" y="4220464"/>
            <a:ext cx="241300" cy="2362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5"/>
              </a:spcBef>
            </a:pP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NAME 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699" y="4220464"/>
            <a:ext cx="121221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READY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700">
              <a:latin typeface="Courier New"/>
              <a:cs typeface="Courier New"/>
            </a:endParaRPr>
          </a:p>
          <a:p>
            <a:pPr marL="65405" marR="112395">
              <a:lnSpc>
                <a:spcPts val="819"/>
              </a:lnSpc>
              <a:tabLst>
                <a:tab pos="929005" algn="l"/>
              </a:tabLst>
            </a:pPr>
            <a:r>
              <a:rPr sz="7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b="1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b="1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 11m</a:t>
            </a:r>
            <a:endParaRPr sz="700">
              <a:latin typeface="Courier New"/>
              <a:cs typeface="Courier New"/>
            </a:endParaRPr>
          </a:p>
          <a:p>
            <a:pPr marL="65405">
              <a:lnSpc>
                <a:spcPct val="100000"/>
              </a:lnSpc>
              <a:spcBef>
                <a:spcPts val="20"/>
              </a:spcBef>
              <a:tabLst>
                <a:tab pos="929005" algn="l"/>
              </a:tabLst>
            </a:pPr>
            <a:r>
              <a:rPr sz="7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b="1" spc="-50" dirty="0">
                <a:solidFill>
                  <a:srgbClr val="783F04"/>
                </a:solidFill>
                <a:latin typeface="Courier New"/>
                <a:cs typeface="Courier New"/>
              </a:rPr>
              <a:t>1</a:t>
            </a:r>
            <a:r>
              <a:rPr sz="700" b="1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9176" y="4220464"/>
            <a:ext cx="99695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STATUS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RESTARTS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24" y="4753864"/>
            <a:ext cx="1873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11m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068" y="1190244"/>
            <a:ext cx="7790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&lt;StatefulSet</a:t>
            </a:r>
            <a:r>
              <a:rPr sz="1400" b="1" spc="-75" dirty="0">
                <a:solidFill>
                  <a:srgbClr val="CC4125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C4125"/>
                </a:solidFill>
                <a:latin typeface="Courier New"/>
                <a:cs typeface="Courier New"/>
              </a:rPr>
              <a:t>Name&gt;-</a:t>
            </a: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&lt;ordinal&gt;</a:t>
            </a:r>
            <a:r>
              <a:rPr sz="1400" b="1" dirty="0"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F6B26B"/>
                </a:solidFill>
                <a:latin typeface="Courier New"/>
                <a:cs typeface="Courier New"/>
              </a:rPr>
              <a:t>&lt;service</a:t>
            </a:r>
            <a:r>
              <a:rPr sz="1400" b="1" spc="-65" dirty="0">
                <a:solidFill>
                  <a:srgbClr val="F6B26B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6B26B"/>
                </a:solidFill>
                <a:latin typeface="Courier New"/>
                <a:cs typeface="Courier New"/>
              </a:rPr>
              <a:t>name&gt;</a:t>
            </a:r>
            <a:r>
              <a:rPr sz="1400" b="1" spc="-10" dirty="0">
                <a:latin typeface="Courier New"/>
                <a:cs typeface="Courier New"/>
              </a:rPr>
              <a:t>.</a:t>
            </a:r>
            <a:r>
              <a:rPr sz="1400" b="1" spc="-10" dirty="0">
                <a:solidFill>
                  <a:srgbClr val="1155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10" dirty="0">
                <a:latin typeface="Courier New"/>
                <a:cs typeface="Courier New"/>
              </a:rPr>
              <a:t>.svc.cluster.local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4674" y="1693299"/>
            <a:ext cx="5302250" cy="110109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 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</a:t>
            </a:r>
            <a:r>
              <a:rPr sz="800" b="1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  <a:tabLst>
                <a:tab pos="2834005" algn="l"/>
              </a:tabLst>
            </a:pP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b="1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0"/>
              </a:spcBef>
              <a:tabLst>
                <a:tab pos="2834005" algn="l"/>
              </a:tabLst>
            </a:pP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b="1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84674" y="3986124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b="1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1.app.default.svc.cluster.local.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30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3649" y="2224975"/>
            <a:ext cx="5984875" cy="2540000"/>
            <a:chOff x="463649" y="2224975"/>
            <a:chExt cx="5984875" cy="2540000"/>
          </a:xfrm>
        </p:grpSpPr>
        <p:sp>
          <p:nvSpPr>
            <p:cNvPr id="16" name="object 16"/>
            <p:cNvSpPr/>
            <p:nvPr/>
          </p:nvSpPr>
          <p:spPr>
            <a:xfrm>
              <a:off x="482699" y="4458399"/>
              <a:ext cx="877569" cy="287655"/>
            </a:xfrm>
            <a:custGeom>
              <a:avLst/>
              <a:gdLst/>
              <a:ahLst/>
              <a:cxnLst/>
              <a:rect l="l" t="t" r="r" b="b"/>
              <a:pathLst>
                <a:path w="877569" h="287654">
                  <a:moveTo>
                    <a:pt x="0" y="0"/>
                  </a:moveTo>
                  <a:lnTo>
                    <a:pt x="877200" y="0"/>
                  </a:lnTo>
                  <a:lnTo>
                    <a:pt x="877200" y="287400"/>
                  </a:lnTo>
                  <a:lnTo>
                    <a:pt x="0" y="287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46575" y="2244025"/>
              <a:ext cx="2983230" cy="405765"/>
            </a:xfrm>
            <a:custGeom>
              <a:avLst/>
              <a:gdLst/>
              <a:ahLst/>
              <a:cxnLst/>
              <a:rect l="l" t="t" r="r" b="b"/>
              <a:pathLst>
                <a:path w="2983229" h="405764">
                  <a:moveTo>
                    <a:pt x="0" y="0"/>
                  </a:moveTo>
                  <a:lnTo>
                    <a:pt x="2982900" y="0"/>
                  </a:lnTo>
                  <a:lnTo>
                    <a:pt x="2982900" y="405600"/>
                  </a:lnTo>
                  <a:lnTo>
                    <a:pt x="0" y="4056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18E4-6D2E-B395-64A3-F325B59BB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0" y="85913"/>
            <a:ext cx="6321600" cy="635400"/>
          </a:xfrm>
        </p:spPr>
        <p:txBody>
          <a:bodyPr/>
          <a:lstStyle/>
          <a:p>
            <a:r>
              <a:rPr lang="en-US" dirty="0"/>
              <a:t>Docker Commands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CFF8A-EE60-B57A-FABF-3262DEA64526}"/>
              </a:ext>
            </a:extLst>
          </p:cNvPr>
          <p:cNvSpPr txBox="1"/>
          <p:nvPr/>
        </p:nvSpPr>
        <p:spPr>
          <a:xfrm>
            <a:off x="476053" y="815417"/>
            <a:ext cx="8003356" cy="954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Pull an Image from a Container Registry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pull &lt;</a:t>
            </a:r>
            <a:r>
              <a:rPr lang="en-US" dirty="0" err="1"/>
              <a:t>url</a:t>
            </a:r>
            <a:r>
              <a:rPr lang="en-US" dirty="0"/>
              <a:t>&gt;/&lt;user&gt;/&lt;image&gt;:&lt;tag&gt;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pull </a:t>
            </a:r>
            <a:r>
              <a:rPr lang="en-US" dirty="0" err="1"/>
              <a:t>nvidia</a:t>
            </a:r>
            <a:r>
              <a:rPr lang="en-US" dirty="0"/>
              <a:t>/cuda:12.6.1-cudnn-devel-ubuntu22.04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pull nvcr.io/</a:t>
            </a:r>
            <a:r>
              <a:rPr lang="en-US" dirty="0" err="1"/>
              <a:t>nvidia</a:t>
            </a:r>
            <a:r>
              <a:rPr lang="en-US" dirty="0"/>
              <a:t>/pytorch:22.04-py3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D319BF-B14C-AB07-F854-AD90CD381FC3}"/>
              </a:ext>
            </a:extLst>
          </p:cNvPr>
          <p:cNvSpPr txBox="1"/>
          <p:nvPr/>
        </p:nvSpPr>
        <p:spPr>
          <a:xfrm>
            <a:off x="476050" y="1860371"/>
            <a:ext cx="8003357" cy="73866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Build an Image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build -t &lt;image tag&gt;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build -t </a:t>
            </a:r>
            <a:r>
              <a:rPr lang="en-US" dirty="0" err="1"/>
              <a:t>reactwebapp</a:t>
            </a:r>
            <a:r>
              <a:rPr lang="en-US" dirty="0"/>
              <a:t>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6409A-D43E-AD43-FAA7-486E22C93C7F}"/>
              </a:ext>
            </a:extLst>
          </p:cNvPr>
          <p:cNvSpPr txBox="1"/>
          <p:nvPr/>
        </p:nvSpPr>
        <p:spPr>
          <a:xfrm>
            <a:off x="476049" y="2689882"/>
            <a:ext cx="8003357" cy="954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a Container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run &lt;image name&gt; &lt;other options&gt;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run -p 8888:8888 -v /data/local:/home/</a:t>
            </a:r>
            <a:r>
              <a:rPr lang="en-US" dirty="0" err="1"/>
              <a:t>jovyan</a:t>
            </a:r>
            <a:r>
              <a:rPr lang="en-US" dirty="0"/>
              <a:t>/work </a:t>
            </a:r>
            <a:r>
              <a:rPr lang="en-US" dirty="0" err="1"/>
              <a:t>jupyter</a:t>
            </a:r>
            <a:r>
              <a:rPr lang="en-US" dirty="0"/>
              <a:t>/base-notebook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run --name cuda_gpu_1 --</a:t>
            </a:r>
            <a:r>
              <a:rPr lang="en-US" dirty="0" err="1"/>
              <a:t>gpus</a:t>
            </a:r>
            <a:r>
              <a:rPr lang="en-US" dirty="0"/>
              <a:t> all -t </a:t>
            </a:r>
            <a:r>
              <a:rPr lang="en-US" dirty="0" err="1"/>
              <a:t>nvidia</a:t>
            </a:r>
            <a:r>
              <a:rPr lang="en-US" dirty="0"/>
              <a:t>/</a:t>
            </a:r>
            <a:r>
              <a:rPr lang="en-US" dirty="0" err="1"/>
              <a:t>cuda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E4C88A-2E0F-5071-0602-38604E3310C4}"/>
              </a:ext>
            </a:extLst>
          </p:cNvPr>
          <p:cNvSpPr txBox="1"/>
          <p:nvPr/>
        </p:nvSpPr>
        <p:spPr>
          <a:xfrm>
            <a:off x="476048" y="3734836"/>
            <a:ext cx="8003357" cy="9541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Execute Command in a 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run/exec &lt;image name&gt; &lt;commands&gt;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run --name mycontainer1 -it </a:t>
            </a:r>
            <a:r>
              <a:rPr lang="en-US" dirty="0" err="1"/>
              <a:t>mycontainer</a:t>
            </a:r>
            <a:r>
              <a:rPr lang="en-US" dirty="0"/>
              <a:t> /bin/bash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docker exec -it </a:t>
            </a:r>
            <a:r>
              <a:rPr lang="en-US" dirty="0" err="1"/>
              <a:t>mycontainer</a:t>
            </a:r>
            <a:r>
              <a:rPr lang="en-US" dirty="0"/>
              <a:t> /bin/bash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60ECB-2903-CE41-CFA3-D8EAEC86951B}"/>
              </a:ext>
            </a:extLst>
          </p:cNvPr>
          <p:cNvSpPr txBox="1"/>
          <p:nvPr/>
        </p:nvSpPr>
        <p:spPr>
          <a:xfrm>
            <a:off x="6305354" y="249724"/>
            <a:ext cx="25699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Get started | Docker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0648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488" y="0"/>
            <a:ext cx="5145023" cy="514197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894" y="203680"/>
            <a:ext cx="8272212" cy="1083287"/>
          </a:xfrm>
          <a:prstGeom prst="rect">
            <a:avLst/>
          </a:prstGeom>
        </p:spPr>
        <p:txBody>
          <a:bodyPr vert="horz" wrap="square" lIns="0" tIns="145710" rIns="0" bIns="0" rtlCol="0">
            <a:spAutoFit/>
          </a:bodyPr>
          <a:lstStyle/>
          <a:p>
            <a:pPr marL="2156460">
              <a:lnSpc>
                <a:spcPct val="200000"/>
              </a:lnSpc>
              <a:spcBef>
                <a:spcPts val="100"/>
              </a:spcBef>
            </a:pPr>
            <a:r>
              <a:rPr dirty="0">
                <a:solidFill>
                  <a:srgbClr val="000000"/>
                </a:solidFill>
              </a:rPr>
              <a:t>Headless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384674" y="2914350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9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b="1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0.app.default.svc.cluster.local.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693299"/>
            <a:ext cx="2850515" cy="231648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90805" marR="1461770">
              <a:lnSpc>
                <a:spcPct val="100800"/>
              </a:lnSpc>
              <a:spcBef>
                <a:spcPts val="60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v1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Service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200">
              <a:latin typeface="Courier New"/>
              <a:cs typeface="Courier New"/>
            </a:endParaRPr>
          </a:p>
          <a:p>
            <a:pPr marL="90805" marR="1737995" indent="184150">
              <a:lnSpc>
                <a:spcPts val="1390"/>
              </a:lnSpc>
              <a:spcBef>
                <a:spcPts val="160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app </a:t>
            </a: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35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clusterIP:</a:t>
            </a:r>
            <a:r>
              <a:rPr sz="1200" spc="-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CC0000"/>
                </a:solidFill>
                <a:latin typeface="Courier New"/>
                <a:cs typeface="Courier New"/>
              </a:rPr>
              <a:t>None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selector: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ts val="1415"/>
              </a:lnSpc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app:</a:t>
            </a:r>
            <a:r>
              <a:rPr sz="12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CC0000"/>
                </a:solidFill>
                <a:latin typeface="Courier New"/>
                <a:cs typeface="Courier New"/>
              </a:rPr>
              <a:t>stateful</a:t>
            </a:r>
            <a:endParaRPr sz="1200">
              <a:latin typeface="Courier New"/>
              <a:cs typeface="Courier New"/>
            </a:endParaRPr>
          </a:p>
          <a:p>
            <a:pPr marL="274955">
              <a:lnSpc>
                <a:spcPts val="1415"/>
              </a:lnSpc>
              <a:spcBef>
                <a:spcPts val="70"/>
              </a:spcBef>
            </a:pPr>
            <a:r>
              <a:rPr sz="1200" spc="-10" dirty="0">
                <a:solidFill>
                  <a:srgbClr val="1155CC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459105" marR="1185545" indent="-184150">
              <a:lnSpc>
                <a:spcPts val="1390"/>
              </a:lnSpc>
              <a:spcBef>
                <a:spcPts val="6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protocol:</a:t>
            </a:r>
            <a:r>
              <a:rPr sz="12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TCP </a:t>
            </a: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port:</a:t>
            </a:r>
            <a:r>
              <a:rPr sz="1200" spc="-3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  <a:p>
            <a:pPr marL="459105">
              <a:lnSpc>
                <a:spcPct val="100000"/>
              </a:lnSpc>
              <a:spcBef>
                <a:spcPts val="35"/>
              </a:spcBef>
            </a:pPr>
            <a:r>
              <a:rPr sz="1200" dirty="0">
                <a:solidFill>
                  <a:srgbClr val="1155CC"/>
                </a:solidFill>
                <a:latin typeface="Courier New"/>
                <a:cs typeface="Courier New"/>
              </a:rPr>
              <a:t>targetPort:</a:t>
            </a:r>
            <a:r>
              <a:rPr sz="1200" spc="-7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CC0000"/>
                </a:solidFill>
                <a:latin typeface="Courier New"/>
                <a:cs typeface="Courier New"/>
              </a:rPr>
              <a:t>80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7200" y="4169524"/>
            <a:ext cx="2850515" cy="780415"/>
          </a:xfrm>
          <a:custGeom>
            <a:avLst/>
            <a:gdLst/>
            <a:ahLst/>
            <a:cxnLst/>
            <a:rect l="l" t="t" r="r" b="b"/>
            <a:pathLst>
              <a:path w="2850515" h="780414">
                <a:moveTo>
                  <a:pt x="0" y="0"/>
                </a:moveTo>
                <a:lnTo>
                  <a:pt x="2850300" y="0"/>
                </a:lnTo>
                <a:lnTo>
                  <a:pt x="2850300" y="780300"/>
                </a:lnTo>
                <a:lnTo>
                  <a:pt x="0" y="7803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5924" y="4119879"/>
            <a:ext cx="99695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700" spc="-3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get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pods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24" y="4220464"/>
            <a:ext cx="241300" cy="23622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ts val="819"/>
              </a:lnSpc>
              <a:spcBef>
                <a:spcPts val="145"/>
              </a:spcBef>
            </a:pPr>
            <a:r>
              <a:rPr sz="700" spc="-20" dirty="0">
                <a:solidFill>
                  <a:srgbClr val="783F04"/>
                </a:solidFill>
                <a:latin typeface="Courier New"/>
                <a:cs typeface="Courier New"/>
              </a:rPr>
              <a:t>NAME 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699" y="4220464"/>
            <a:ext cx="121221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READY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14"/>
              </a:spcBef>
            </a:pPr>
            <a:endParaRPr sz="700">
              <a:latin typeface="Courier New"/>
              <a:cs typeface="Courier New"/>
            </a:endParaRPr>
          </a:p>
          <a:p>
            <a:pPr marL="65405" marR="112395">
              <a:lnSpc>
                <a:spcPts val="819"/>
              </a:lnSpc>
              <a:tabLst>
                <a:tab pos="929005" algn="l"/>
              </a:tabLst>
            </a:pPr>
            <a:r>
              <a:rPr sz="7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b="1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r>
              <a:rPr sz="700" b="1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 11m</a:t>
            </a:r>
            <a:endParaRPr sz="700">
              <a:latin typeface="Courier New"/>
              <a:cs typeface="Courier New"/>
            </a:endParaRPr>
          </a:p>
          <a:p>
            <a:pPr marL="65405">
              <a:lnSpc>
                <a:spcPct val="100000"/>
              </a:lnSpc>
              <a:spcBef>
                <a:spcPts val="20"/>
              </a:spcBef>
              <a:tabLst>
                <a:tab pos="929005" algn="l"/>
              </a:tabLst>
            </a:pPr>
            <a:r>
              <a:rPr sz="7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700" b="1" spc="-50" dirty="0">
                <a:solidFill>
                  <a:srgbClr val="783F04"/>
                </a:solidFill>
                <a:latin typeface="Courier New"/>
                <a:cs typeface="Courier New"/>
              </a:rPr>
              <a:t>1</a:t>
            </a:r>
            <a:r>
              <a:rPr sz="700" b="1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1/1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39176" y="4220464"/>
            <a:ext cx="99695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STATUS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RESTARTS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551815" algn="l"/>
              </a:tabLst>
            </a:pPr>
            <a:r>
              <a:rPr sz="700" spc="-10" dirty="0">
                <a:solidFill>
                  <a:srgbClr val="783F04"/>
                </a:solidFill>
                <a:latin typeface="Courier New"/>
                <a:cs typeface="Courier New"/>
              </a:rPr>
              <a:t>Running</a:t>
            </a:r>
            <a:r>
              <a:rPr sz="7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700" spc="-50" dirty="0">
                <a:solidFill>
                  <a:srgbClr val="783F04"/>
                </a:solidFill>
                <a:latin typeface="Courier New"/>
                <a:cs typeface="Courier New"/>
              </a:rPr>
              <a:t>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24" y="4753864"/>
            <a:ext cx="1873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solidFill>
                  <a:srgbClr val="783F04"/>
                </a:solidFill>
                <a:latin typeface="Courier New"/>
                <a:cs typeface="Courier New"/>
              </a:rPr>
              <a:t>11m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7068" y="1131042"/>
            <a:ext cx="77901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&lt;StatefulSet</a:t>
            </a:r>
            <a:r>
              <a:rPr sz="1400" b="1" spc="-75" dirty="0">
                <a:solidFill>
                  <a:srgbClr val="CC4125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CC4125"/>
                </a:solidFill>
                <a:latin typeface="Courier New"/>
                <a:cs typeface="Courier New"/>
              </a:rPr>
              <a:t>Name&gt;-</a:t>
            </a:r>
            <a:r>
              <a:rPr sz="1400" b="1" dirty="0">
                <a:solidFill>
                  <a:srgbClr val="CC4125"/>
                </a:solidFill>
                <a:latin typeface="Courier New"/>
                <a:cs typeface="Courier New"/>
              </a:rPr>
              <a:t>&lt;ordinal&gt;</a:t>
            </a:r>
            <a:r>
              <a:rPr sz="1400" b="1" dirty="0">
                <a:latin typeface="Courier New"/>
                <a:cs typeface="Courier New"/>
              </a:rPr>
              <a:t>.</a:t>
            </a:r>
            <a:r>
              <a:rPr sz="1400" b="1" dirty="0">
                <a:solidFill>
                  <a:srgbClr val="F6B26B"/>
                </a:solidFill>
                <a:latin typeface="Courier New"/>
                <a:cs typeface="Courier New"/>
              </a:rPr>
              <a:t>&lt;service</a:t>
            </a:r>
            <a:r>
              <a:rPr sz="1400" b="1" spc="-65" dirty="0">
                <a:solidFill>
                  <a:srgbClr val="F6B26B"/>
                </a:solidFill>
                <a:latin typeface="Courier New"/>
                <a:cs typeface="Courier New"/>
              </a:rPr>
              <a:t> </a:t>
            </a:r>
            <a:r>
              <a:rPr sz="1400" b="1" spc="-10" dirty="0">
                <a:solidFill>
                  <a:srgbClr val="F6B26B"/>
                </a:solidFill>
                <a:latin typeface="Courier New"/>
                <a:cs typeface="Courier New"/>
              </a:rPr>
              <a:t>name&gt;</a:t>
            </a:r>
            <a:r>
              <a:rPr sz="1400" b="1" spc="-10" dirty="0">
                <a:latin typeface="Courier New"/>
                <a:cs typeface="Courier New"/>
              </a:rPr>
              <a:t>.</a:t>
            </a:r>
            <a:r>
              <a:rPr sz="1400" b="1" spc="-10" dirty="0">
                <a:solidFill>
                  <a:srgbClr val="1155CC"/>
                </a:solidFill>
                <a:latin typeface="Courier New"/>
                <a:cs typeface="Courier New"/>
              </a:rPr>
              <a:t>&lt;namespace&gt;</a:t>
            </a:r>
            <a:r>
              <a:rPr sz="1400" b="1" spc="-10" dirty="0">
                <a:latin typeface="Courier New"/>
                <a:cs typeface="Courier New"/>
              </a:rPr>
              <a:t>.svc.cluster.local</a:t>
            </a:r>
            <a:endParaRPr sz="14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4674" y="1693299"/>
            <a:ext cx="5302250" cy="110109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 +noall</a:t>
            </a:r>
            <a:r>
              <a:rPr sz="8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2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  <a:tabLst>
                <a:tab pos="2834005" algn="l"/>
              </a:tabLst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20"/>
              </a:spcBef>
              <a:tabLst>
                <a:tab pos="2834005" algn="l"/>
              </a:tabLst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app.default.svc.cluster.local.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10.255.0.2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84674" y="3986124"/>
            <a:ext cx="5302250" cy="96393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5905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65"/>
              </a:spcBef>
            </a:pPr>
            <a:endParaRPr sz="800">
              <a:latin typeface="Times New Roman"/>
              <a:cs typeface="Times New Roman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/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#</a:t>
            </a:r>
            <a:r>
              <a:rPr sz="800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b="1" spc="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  <a:spcBef>
                <a:spcPts val="5"/>
              </a:spcBef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DiG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9.11.2-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P1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&lt;&lt;&gt;&gt;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+noall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+answer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</a:pP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;;</a:t>
            </a:r>
            <a:r>
              <a:rPr sz="8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global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options:</a:t>
            </a:r>
            <a:r>
              <a:rPr sz="8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783F04"/>
                </a:solidFill>
                <a:latin typeface="Courier New"/>
                <a:cs typeface="Courier New"/>
              </a:rPr>
              <a:t>+cmd</a:t>
            </a:r>
            <a:endParaRPr sz="8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46575" y="4598600"/>
            <a:ext cx="3975735" cy="245110"/>
          </a:xfrm>
          <a:prstGeom prst="rect">
            <a:avLst/>
          </a:prstGeom>
          <a:ln w="38100">
            <a:solidFill>
              <a:srgbClr val="CC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380"/>
              </a:spcBef>
            </a:pP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sts-example-</a:t>
            </a:r>
            <a:r>
              <a:rPr sz="800" b="1" dirty="0">
                <a:solidFill>
                  <a:srgbClr val="783F04"/>
                </a:solidFill>
                <a:latin typeface="Courier New"/>
                <a:cs typeface="Courier New"/>
              </a:rPr>
              <a:t>1.app.default.svc.cluster.local.</a:t>
            </a:r>
            <a:r>
              <a:rPr sz="800" b="1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30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IN</a:t>
            </a:r>
            <a:r>
              <a:rPr sz="800" spc="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783F04"/>
                </a:solidFill>
                <a:latin typeface="Courier New"/>
                <a:cs typeface="Courier New"/>
              </a:rPr>
              <a:t>A</a:t>
            </a:r>
            <a:r>
              <a:rPr sz="8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800" b="1" spc="-10" dirty="0">
                <a:solidFill>
                  <a:srgbClr val="783F04"/>
                </a:solidFill>
                <a:latin typeface="Courier New"/>
                <a:cs typeface="Courier New"/>
              </a:rPr>
              <a:t>10.255.0.5</a:t>
            </a:r>
            <a:endParaRPr sz="800">
              <a:latin typeface="Courier New"/>
              <a:cs typeface="Courier New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3649" y="3489900"/>
            <a:ext cx="6977380" cy="1275080"/>
            <a:chOff x="463649" y="3489900"/>
            <a:chExt cx="6977380" cy="1275080"/>
          </a:xfrm>
        </p:grpSpPr>
        <p:sp>
          <p:nvSpPr>
            <p:cNvPr id="17" name="object 17"/>
            <p:cNvSpPr/>
            <p:nvPr/>
          </p:nvSpPr>
          <p:spPr>
            <a:xfrm>
              <a:off x="482699" y="4458399"/>
              <a:ext cx="877569" cy="287655"/>
            </a:xfrm>
            <a:custGeom>
              <a:avLst/>
              <a:gdLst/>
              <a:ahLst/>
              <a:cxnLst/>
              <a:rect l="l" t="t" r="r" b="b"/>
              <a:pathLst>
                <a:path w="877569" h="287654">
                  <a:moveTo>
                    <a:pt x="0" y="0"/>
                  </a:moveTo>
                  <a:lnTo>
                    <a:pt x="877200" y="0"/>
                  </a:lnTo>
                  <a:lnTo>
                    <a:pt x="877200" y="287400"/>
                  </a:lnTo>
                  <a:lnTo>
                    <a:pt x="0" y="2874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46575" y="3508950"/>
              <a:ext cx="3975735" cy="245110"/>
            </a:xfrm>
            <a:custGeom>
              <a:avLst/>
              <a:gdLst/>
              <a:ahLst/>
              <a:cxnLst/>
              <a:rect l="l" t="t" r="r" b="b"/>
              <a:pathLst>
                <a:path w="3975734" h="245110">
                  <a:moveTo>
                    <a:pt x="0" y="0"/>
                  </a:moveTo>
                  <a:lnTo>
                    <a:pt x="3975300" y="0"/>
                  </a:lnTo>
                  <a:lnTo>
                    <a:pt x="3975300" y="244800"/>
                  </a:lnTo>
                  <a:lnTo>
                    <a:pt x="0" y="2448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CronJob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4" y="1343659"/>
            <a:ext cx="7873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An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extension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of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Job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Controller,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it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provides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method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of </a:t>
            </a:r>
            <a:r>
              <a:rPr sz="2400" dirty="0">
                <a:latin typeface="Arial"/>
                <a:cs typeface="Arial"/>
              </a:rPr>
              <a:t>executing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jobs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on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cron-</a:t>
            </a:r>
            <a:r>
              <a:rPr sz="2400" dirty="0">
                <a:latin typeface="Arial"/>
                <a:cs typeface="Arial"/>
              </a:rPr>
              <a:t>like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10" dirty="0">
                <a:latin typeface="Arial"/>
                <a:cs typeface="Arial"/>
              </a:rPr>
              <a:t>schedule.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01149" y="2587244"/>
            <a:ext cx="5741035" cy="11322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00" marR="5080" indent="-1257300">
              <a:lnSpc>
                <a:spcPct val="101699"/>
              </a:lnSpc>
              <a:spcBef>
                <a:spcPts val="25"/>
              </a:spcBef>
            </a:pPr>
            <a:r>
              <a:rPr sz="3600" dirty="0">
                <a:latin typeface="Arial"/>
                <a:cs typeface="Arial"/>
              </a:rPr>
              <a:t>CronJobs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dirty="0">
                <a:latin typeface="Arial"/>
                <a:cs typeface="Arial"/>
              </a:rPr>
              <a:t>within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Kubernetes </a:t>
            </a:r>
            <a:r>
              <a:rPr sz="3600" dirty="0">
                <a:latin typeface="Arial"/>
                <a:cs typeface="Arial"/>
              </a:rPr>
              <a:t>use</a:t>
            </a:r>
            <a:r>
              <a:rPr sz="3600" spc="-50" dirty="0">
                <a:latin typeface="Arial"/>
                <a:cs typeface="Arial"/>
              </a:rPr>
              <a:t> </a:t>
            </a:r>
            <a:r>
              <a:rPr sz="3600" b="1" dirty="0">
                <a:latin typeface="Arial"/>
                <a:cs typeface="Arial"/>
              </a:rPr>
              <a:t>UTC</a:t>
            </a:r>
            <a:r>
              <a:rPr sz="3600" b="1" spc="-40" dirty="0">
                <a:latin typeface="Arial"/>
                <a:cs typeface="Arial"/>
              </a:rPr>
              <a:t> </a:t>
            </a:r>
            <a:r>
              <a:rPr sz="3600" b="1" spc="-10" dirty="0">
                <a:latin typeface="Arial"/>
                <a:cs typeface="Arial"/>
              </a:rPr>
              <a:t>ONLY</a:t>
            </a:r>
            <a:r>
              <a:rPr sz="3600" spc="-10" dirty="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711" y="4102608"/>
            <a:ext cx="5370576" cy="896112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CronJob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0224" y="1343659"/>
            <a:ext cx="3943350" cy="22047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5600" marR="5080" indent="-342900">
              <a:lnSpc>
                <a:spcPct val="101099"/>
              </a:lnSpc>
              <a:spcBef>
                <a:spcPts val="7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schedule:</a:t>
            </a:r>
            <a:r>
              <a:rPr sz="1800" spc="-8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cron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schedule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for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job.</a:t>
            </a:r>
            <a:endParaRPr sz="1800">
              <a:latin typeface="Arial"/>
              <a:cs typeface="Arial"/>
            </a:endParaRPr>
          </a:p>
          <a:p>
            <a:pPr marL="355600" marR="29209" indent="-342900">
              <a:lnSpc>
                <a:spcPct val="102200"/>
              </a:lnSpc>
              <a:spcBef>
                <a:spcPts val="890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spc="-10" dirty="0">
                <a:solidFill>
                  <a:srgbClr val="1155CC"/>
                </a:solidFill>
                <a:latin typeface="Courier New"/>
                <a:cs typeface="Courier New"/>
              </a:rPr>
              <a:t>successfulJobHistoryLimit: </a:t>
            </a:r>
            <a:r>
              <a:rPr sz="1800" dirty="0">
                <a:latin typeface="Arial"/>
                <a:cs typeface="Arial"/>
              </a:rPr>
              <a:t>The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successful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jobs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to </a:t>
            </a:r>
            <a:r>
              <a:rPr sz="1800" spc="-1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  <a:p>
            <a:pPr marL="355600" marR="46355" indent="-342900">
              <a:lnSpc>
                <a:spcPct val="102200"/>
              </a:lnSpc>
              <a:spcBef>
                <a:spcPts val="885"/>
              </a:spcBef>
              <a:buClr>
                <a:srgbClr val="000000"/>
              </a:buClr>
              <a:buFont typeface="Arial"/>
              <a:buChar char="●"/>
              <a:tabLst>
                <a:tab pos="355600" algn="l"/>
              </a:tabLst>
            </a:pPr>
            <a:r>
              <a:rPr sz="1800" dirty="0">
                <a:solidFill>
                  <a:srgbClr val="1155CC"/>
                </a:solidFill>
                <a:latin typeface="Courier New"/>
                <a:cs typeface="Courier New"/>
              </a:rPr>
              <a:t>failedJobHistoryLimit:</a:t>
            </a:r>
            <a:r>
              <a:rPr sz="1800" spc="-2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dirty="0">
                <a:latin typeface="Arial"/>
                <a:cs typeface="Arial"/>
              </a:rPr>
              <a:t>number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of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failed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jobs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retain.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5800" y="1244099"/>
            <a:ext cx="3771900" cy="363791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805" marR="814705">
              <a:lnSpc>
                <a:spcPct val="100000"/>
              </a:lnSpc>
              <a:spcBef>
                <a:spcPts val="605"/>
              </a:spcBef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1500" spc="-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CC0000"/>
                </a:solidFill>
                <a:latin typeface="Courier New"/>
                <a:cs typeface="Courier New"/>
              </a:rPr>
              <a:t>batch/v1beta1 </a:t>
            </a: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15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CC0000"/>
                </a:solidFill>
                <a:latin typeface="Courier New"/>
                <a:cs typeface="Courier New"/>
              </a:rPr>
              <a:t>CronJob</a:t>
            </a:r>
            <a:endParaRPr sz="15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</a:pPr>
            <a:r>
              <a:rPr sz="15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1500">
              <a:latin typeface="Courier New"/>
              <a:cs typeface="Courier New"/>
            </a:endParaRPr>
          </a:p>
          <a:p>
            <a:pPr marL="90805" marR="1043305" indent="228600">
              <a:lnSpc>
                <a:spcPct val="100000"/>
              </a:lnSpc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1500" spc="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CC0000"/>
                </a:solidFill>
                <a:latin typeface="Courier New"/>
                <a:cs typeface="Courier New"/>
              </a:rPr>
              <a:t>cronjob-example </a:t>
            </a:r>
            <a:r>
              <a:rPr sz="15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500">
              <a:latin typeface="Courier New"/>
              <a:cs typeface="Courier New"/>
            </a:endParaRPr>
          </a:p>
          <a:p>
            <a:pPr marL="319405" marR="128905">
              <a:lnSpc>
                <a:spcPct val="100000"/>
              </a:lnSpc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schedule:</a:t>
            </a:r>
            <a:r>
              <a:rPr sz="15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"*/1</a:t>
            </a:r>
            <a:r>
              <a:rPr sz="15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15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15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5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15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1500" spc="-25" dirty="0">
                <a:solidFill>
                  <a:srgbClr val="CC0000"/>
                </a:solidFill>
                <a:latin typeface="Courier New"/>
                <a:cs typeface="Courier New"/>
              </a:rPr>
              <a:t>*" </a:t>
            </a: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successfulJobsHistoryLimit:</a:t>
            </a:r>
            <a:r>
              <a:rPr sz="1500" spc="-10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5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1500">
              <a:latin typeface="Courier New"/>
              <a:cs typeface="Courier New"/>
            </a:endParaRPr>
          </a:p>
          <a:p>
            <a:pPr marL="319405" marR="586105">
              <a:lnSpc>
                <a:spcPct val="100000"/>
              </a:lnSpc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failedJobsHistoryLimit:</a:t>
            </a:r>
            <a:r>
              <a:rPr sz="1500" spc="-1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50" dirty="0">
                <a:solidFill>
                  <a:srgbClr val="CC0000"/>
                </a:solidFill>
                <a:latin typeface="Courier New"/>
                <a:cs typeface="Courier New"/>
              </a:rPr>
              <a:t>1 </a:t>
            </a:r>
            <a:r>
              <a:rPr sz="1500" spc="-10" dirty="0">
                <a:solidFill>
                  <a:srgbClr val="1155CC"/>
                </a:solidFill>
                <a:latin typeface="Courier New"/>
                <a:cs typeface="Courier New"/>
              </a:rPr>
              <a:t>jobTemplate:</a:t>
            </a:r>
            <a:endParaRPr sz="1500">
              <a:latin typeface="Courier New"/>
              <a:cs typeface="Courier New"/>
            </a:endParaRPr>
          </a:p>
          <a:p>
            <a:pPr marL="548005">
              <a:lnSpc>
                <a:spcPct val="100000"/>
              </a:lnSpc>
            </a:pPr>
            <a:r>
              <a:rPr sz="15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1500">
              <a:latin typeface="Courier New"/>
              <a:cs typeface="Courier New"/>
            </a:endParaRPr>
          </a:p>
          <a:p>
            <a:pPr marL="776605">
              <a:lnSpc>
                <a:spcPct val="100000"/>
              </a:lnSpc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completions:</a:t>
            </a:r>
            <a:r>
              <a:rPr sz="15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5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1500">
              <a:latin typeface="Courier New"/>
              <a:cs typeface="Courier New"/>
            </a:endParaRPr>
          </a:p>
          <a:p>
            <a:pPr marL="776605" marR="1386205">
              <a:lnSpc>
                <a:spcPct val="100000"/>
              </a:lnSpc>
            </a:pPr>
            <a:r>
              <a:rPr sz="1500" dirty="0">
                <a:solidFill>
                  <a:srgbClr val="1155CC"/>
                </a:solidFill>
                <a:latin typeface="Courier New"/>
                <a:cs typeface="Courier New"/>
              </a:rPr>
              <a:t>parallelism:</a:t>
            </a:r>
            <a:r>
              <a:rPr sz="1500" spc="-6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1500" spc="-50" dirty="0">
                <a:solidFill>
                  <a:srgbClr val="CC0000"/>
                </a:solidFill>
                <a:latin typeface="Courier New"/>
                <a:cs typeface="Courier New"/>
              </a:rPr>
              <a:t>2 </a:t>
            </a:r>
            <a:r>
              <a:rPr sz="15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1500">
              <a:latin typeface="Courier New"/>
              <a:cs typeface="Courier New"/>
            </a:endParaRPr>
          </a:p>
          <a:p>
            <a:pPr marL="1005205">
              <a:lnSpc>
                <a:spcPct val="100000"/>
              </a:lnSpc>
            </a:pPr>
            <a:r>
              <a:rPr sz="1500" dirty="0">
                <a:solidFill>
                  <a:srgbClr val="38761D"/>
                </a:solidFill>
                <a:latin typeface="Courier New"/>
                <a:cs typeface="Courier New"/>
              </a:rPr>
              <a:t>&lt;pod</a:t>
            </a:r>
            <a:r>
              <a:rPr sz="1500" spc="-20" dirty="0">
                <a:solidFill>
                  <a:srgbClr val="38761D"/>
                </a:solidFill>
                <a:latin typeface="Courier New"/>
                <a:cs typeface="Courier New"/>
              </a:rPr>
              <a:t> </a:t>
            </a:r>
            <a:r>
              <a:rPr sz="1500" spc="-10" dirty="0">
                <a:solidFill>
                  <a:srgbClr val="38761D"/>
                </a:solidFill>
                <a:latin typeface="Courier New"/>
                <a:cs typeface="Courier New"/>
              </a:rPr>
              <a:t>template&gt;</a:t>
            </a:r>
            <a:endParaRPr sz="1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894" y="74414"/>
            <a:ext cx="8272212" cy="1212553"/>
          </a:xfrm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200000"/>
              </a:lnSpc>
              <a:spcBef>
                <a:spcPts val="100"/>
              </a:spcBef>
            </a:pPr>
            <a:r>
              <a:rPr spc="-10" dirty="0"/>
              <a:t>CronJob</a:t>
            </a:r>
          </a:p>
        </p:txBody>
      </p:sp>
      <p:sp>
        <p:nvSpPr>
          <p:cNvPr id="3" name="object 3"/>
          <p:cNvSpPr/>
          <p:nvPr/>
        </p:nvSpPr>
        <p:spPr>
          <a:xfrm>
            <a:off x="3945600" y="1388817"/>
            <a:ext cx="4741545" cy="3681729"/>
          </a:xfrm>
          <a:custGeom>
            <a:avLst/>
            <a:gdLst/>
            <a:ahLst/>
            <a:cxnLst/>
            <a:rect l="l" t="t" r="r" b="b"/>
            <a:pathLst>
              <a:path w="4741545" h="3681729">
                <a:moveTo>
                  <a:pt x="0" y="0"/>
                </a:moveTo>
                <a:lnTo>
                  <a:pt x="4741200" y="0"/>
                </a:lnTo>
                <a:lnTo>
                  <a:pt x="4741200" y="3681600"/>
                </a:lnTo>
                <a:lnTo>
                  <a:pt x="0" y="3681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37025" y="1467041"/>
            <a:ext cx="2407285" cy="27717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R="419100">
              <a:lnSpc>
                <a:spcPts val="700"/>
              </a:lnSpc>
              <a:spcBef>
                <a:spcPts val="140"/>
              </a:spcBef>
              <a:tabLst>
                <a:tab pos="1289050" algn="l"/>
              </a:tabLst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$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kubectl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describe</a:t>
            </a:r>
            <a:r>
              <a:rPr sz="6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cronjob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 cronjob-example Name: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70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Namespace: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default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Labels: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710"/>
              </a:lnSpc>
              <a:spcBef>
                <a:spcPts val="70"/>
              </a:spcBef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Annotations: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Schedule: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*/1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*</a:t>
            </a:r>
            <a:r>
              <a:rPr sz="6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*</a:t>
            </a:r>
            <a:r>
              <a:rPr sz="6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*</a:t>
            </a:r>
            <a:r>
              <a:rPr sz="600" spc="-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*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1289050" algn="l"/>
              </a:tabLst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Concurrency</a:t>
            </a:r>
            <a:r>
              <a:rPr sz="600" spc="-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Policy: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Allow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710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Suspend: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False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Starting</a:t>
            </a: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Deadline</a:t>
            </a:r>
            <a:r>
              <a:rPr sz="6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Seconds:</a:t>
            </a:r>
            <a:r>
              <a:rPr sz="600" spc="3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710"/>
              </a:lnSpc>
              <a:spcBef>
                <a:spcPts val="75"/>
              </a:spcBef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Selector: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&lt;unset&gt;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Parallelism: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2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128905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Completions: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4</a:t>
            </a:r>
            <a:endParaRPr sz="600">
              <a:latin typeface="Courier New"/>
              <a:cs typeface="Courier New"/>
            </a:endParaRPr>
          </a:p>
          <a:p>
            <a:pPr marL="92075" marR="1616075" indent="-92075">
              <a:lnSpc>
                <a:spcPts val="720"/>
              </a:lnSpc>
              <a:spcBef>
                <a:spcPts val="10"/>
              </a:spcBef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Pod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Template: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Labels:</a:t>
            </a:r>
            <a:r>
              <a:rPr sz="600" spc="33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L="92075">
              <a:lnSpc>
                <a:spcPts val="710"/>
              </a:lnSpc>
              <a:spcBef>
                <a:spcPts val="50"/>
              </a:spcBef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Containers:</a:t>
            </a:r>
            <a:endParaRPr sz="600">
              <a:latin typeface="Courier New"/>
              <a:cs typeface="Courier New"/>
            </a:endParaRPr>
          </a:p>
          <a:p>
            <a:pPr marL="137795">
              <a:lnSpc>
                <a:spcPts val="695"/>
              </a:lnSpc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hello:</a:t>
            </a:r>
            <a:endParaRPr sz="600">
              <a:latin typeface="Courier New"/>
              <a:cs typeface="Courier New"/>
            </a:endParaRPr>
          </a:p>
          <a:p>
            <a:pPr marL="184150" marR="1247775">
              <a:lnSpc>
                <a:spcPct val="98300"/>
              </a:lnSpc>
              <a:tabLst>
                <a:tab pos="551815" algn="l"/>
              </a:tabLst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Image: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alpine:latest Port: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 Command:</a:t>
            </a:r>
            <a:endParaRPr sz="600">
              <a:latin typeface="Courier New"/>
              <a:cs typeface="Courier New"/>
            </a:endParaRPr>
          </a:p>
          <a:p>
            <a:pPr marL="276225">
              <a:lnSpc>
                <a:spcPts val="710"/>
              </a:lnSpc>
              <a:spcBef>
                <a:spcPts val="70"/>
              </a:spcBef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/bin/sh</a:t>
            </a:r>
            <a:endParaRPr sz="600">
              <a:latin typeface="Courier New"/>
              <a:cs typeface="Courier New"/>
            </a:endParaRPr>
          </a:p>
          <a:p>
            <a:pPr marL="184150" marR="1984375" indent="92075">
              <a:lnSpc>
                <a:spcPts val="700"/>
              </a:lnSpc>
              <a:spcBef>
                <a:spcPts val="30"/>
              </a:spcBef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c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Args:</a:t>
            </a:r>
            <a:endParaRPr sz="600">
              <a:latin typeface="Courier New"/>
              <a:cs typeface="Courier New"/>
            </a:endParaRPr>
          </a:p>
          <a:p>
            <a:pPr marL="276225">
              <a:lnSpc>
                <a:spcPts val="670"/>
              </a:lnSpc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echo</a:t>
            </a:r>
            <a:r>
              <a:rPr sz="600" spc="-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hello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from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$HOSTNAME!</a:t>
            </a:r>
            <a:endParaRPr sz="600">
              <a:latin typeface="Courier New"/>
              <a:cs typeface="Courier New"/>
            </a:endParaRPr>
          </a:p>
          <a:p>
            <a:pPr marR="1155700" algn="r">
              <a:lnSpc>
                <a:spcPct val="100000"/>
              </a:lnSpc>
              <a:tabLst>
                <a:tab pos="78232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Environment: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1155700" algn="r">
              <a:lnSpc>
                <a:spcPts val="710"/>
              </a:lnSpc>
              <a:spcBef>
                <a:spcPts val="70"/>
              </a:spcBef>
              <a:tabLst>
                <a:tab pos="78232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Mounts: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1155700" algn="r">
              <a:lnSpc>
                <a:spcPts val="695"/>
              </a:lnSpc>
              <a:tabLst>
                <a:tab pos="874394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Volumes: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&lt;none&gt;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98300"/>
              </a:lnSpc>
              <a:tabLst>
                <a:tab pos="966469" algn="l"/>
              </a:tabLst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Last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Schedule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Time:</a:t>
            </a:r>
            <a:r>
              <a:rPr sz="600" spc="33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Mon,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19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Feb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2018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09:54:00</a:t>
            </a:r>
            <a:r>
              <a:rPr sz="600" spc="-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600" spc="-20" dirty="0">
                <a:solidFill>
                  <a:srgbClr val="783F04"/>
                </a:solidFill>
                <a:latin typeface="Courier New"/>
                <a:cs typeface="Courier New"/>
              </a:rPr>
              <a:t>0500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Active</a:t>
            </a: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Jobs: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cronjob-example-1519052040 Events:</a:t>
            </a:r>
            <a:endParaRPr sz="6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  <a:spcBef>
                <a:spcPts val="70"/>
              </a:spcBef>
              <a:tabLst>
                <a:tab pos="459740" algn="l"/>
              </a:tabLst>
            </a:pPr>
            <a:r>
              <a:rPr sz="600" spc="-20" dirty="0">
                <a:solidFill>
                  <a:srgbClr val="783F04"/>
                </a:solidFill>
                <a:latin typeface="Courier New"/>
                <a:cs typeface="Courier New"/>
              </a:rPr>
              <a:t>Type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Reason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9100" y="4210241"/>
            <a:ext cx="11182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71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-----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ct val="98300"/>
              </a:lnSpc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SuccessfulCreate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SawCompletedJob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SuccessfulCreate</a:t>
            </a:r>
            <a:endParaRPr sz="600">
              <a:latin typeface="Courier New"/>
              <a:cs typeface="Courier New"/>
            </a:endParaRPr>
          </a:p>
          <a:p>
            <a:pPr marR="5080">
              <a:lnSpc>
                <a:spcPts val="700"/>
              </a:lnSpc>
              <a:spcBef>
                <a:spcPts val="110"/>
              </a:spcBef>
            </a:pP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SawCompletedJob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Normal</a:t>
            </a:r>
            <a:r>
              <a:rPr sz="600" spc="34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SuccessfulCreate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6075" y="4121850"/>
            <a:ext cx="3281679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710"/>
              </a:lnSpc>
              <a:spcBef>
                <a:spcPts val="100"/>
              </a:spcBef>
              <a:tabLst>
                <a:tab pos="276225" algn="l"/>
                <a:tab pos="1196975" algn="l"/>
              </a:tabLst>
            </a:pP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Age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20" dirty="0">
                <a:solidFill>
                  <a:srgbClr val="783F04"/>
                </a:solidFill>
                <a:latin typeface="Courier New"/>
                <a:cs typeface="Courier New"/>
              </a:rPr>
              <a:t>From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Message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1196340" algn="l"/>
              </a:tabLst>
            </a:pP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600" spc="39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---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------</a:t>
            </a:r>
            <a:r>
              <a:rPr sz="600" spc="-50" dirty="0">
                <a:solidFill>
                  <a:srgbClr val="783F04"/>
                </a:solidFill>
                <a:latin typeface="Courier New"/>
                <a:cs typeface="Courier New"/>
              </a:rPr>
              <a:t>-</a:t>
            </a:r>
            <a:endParaRPr sz="600">
              <a:latin typeface="Courier New"/>
              <a:cs typeface="Courier New"/>
            </a:endParaRPr>
          </a:p>
          <a:p>
            <a:pPr>
              <a:lnSpc>
                <a:spcPts val="695"/>
              </a:lnSpc>
              <a:tabLst>
                <a:tab pos="276225" algn="l"/>
              </a:tabLst>
            </a:pP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3m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600" spc="40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job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cronjob-example-1519051860</a:t>
            </a:r>
            <a:endParaRPr sz="600">
              <a:latin typeface="Courier New"/>
              <a:cs typeface="Courier New"/>
            </a:endParaRPr>
          </a:p>
          <a:p>
            <a:pPr marR="5080" indent="-635">
              <a:lnSpc>
                <a:spcPts val="720"/>
              </a:lnSpc>
              <a:spcBef>
                <a:spcPts val="10"/>
              </a:spcBef>
              <a:tabLst>
                <a:tab pos="276225" algn="l"/>
              </a:tabLst>
            </a:pP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2m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600" spc="3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Saw</a:t>
            </a:r>
            <a:r>
              <a:rPr sz="600" spc="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completed</a:t>
            </a:r>
            <a:r>
              <a:rPr sz="6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job:</a:t>
            </a:r>
            <a:r>
              <a:rPr sz="6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cronjob-example-1519051860 </a:t>
            </a: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2m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600" spc="40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job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cronjob-example-1519051920</a:t>
            </a:r>
            <a:endParaRPr sz="600">
              <a:latin typeface="Courier New"/>
              <a:cs typeface="Courier New"/>
            </a:endParaRPr>
          </a:p>
          <a:p>
            <a:pPr marR="5080" indent="-635">
              <a:lnSpc>
                <a:spcPts val="700"/>
              </a:lnSpc>
              <a:spcBef>
                <a:spcPts val="90"/>
              </a:spcBef>
              <a:tabLst>
                <a:tab pos="276225" algn="l"/>
              </a:tabLst>
            </a:pP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1m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600" spc="38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Saw</a:t>
            </a:r>
            <a:r>
              <a:rPr sz="600" spc="15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completed</a:t>
            </a:r>
            <a:r>
              <a:rPr sz="6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job:</a:t>
            </a:r>
            <a:r>
              <a:rPr sz="600" spc="1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cronjob-example-1519051920 </a:t>
            </a:r>
            <a:r>
              <a:rPr sz="600" spc="-25" dirty="0">
                <a:solidFill>
                  <a:srgbClr val="783F04"/>
                </a:solidFill>
                <a:latin typeface="Courier New"/>
                <a:cs typeface="Courier New"/>
              </a:rPr>
              <a:t>1m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	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controller</a:t>
            </a:r>
            <a:r>
              <a:rPr sz="600" spc="40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Created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dirty="0">
                <a:solidFill>
                  <a:srgbClr val="783F04"/>
                </a:solidFill>
                <a:latin typeface="Courier New"/>
                <a:cs typeface="Courier New"/>
              </a:rPr>
              <a:t>job</a:t>
            </a:r>
            <a:r>
              <a:rPr sz="600" spc="20" dirty="0">
                <a:solidFill>
                  <a:srgbClr val="783F04"/>
                </a:solidFill>
                <a:latin typeface="Courier New"/>
                <a:cs typeface="Courier New"/>
              </a:rPr>
              <a:t> </a:t>
            </a:r>
            <a:r>
              <a:rPr sz="600" spc="-10" dirty="0">
                <a:solidFill>
                  <a:srgbClr val="783F04"/>
                </a:solidFill>
                <a:latin typeface="Courier New"/>
                <a:cs typeface="Courier New"/>
              </a:rPr>
              <a:t>cronjob-example-1519051980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" y="1410717"/>
            <a:ext cx="3182620" cy="2569845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90805" marR="1574800">
              <a:lnSpc>
                <a:spcPts val="910"/>
              </a:lnSpc>
              <a:spcBef>
                <a:spcPts val="58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batch/v1beta1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CronJob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ts val="935"/>
              </a:lnSpc>
              <a:spcBef>
                <a:spcPts val="5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800">
              <a:latin typeface="Courier New"/>
              <a:cs typeface="Courier New"/>
            </a:endParaRPr>
          </a:p>
          <a:p>
            <a:pPr marL="211454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800" spc="5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cronjob-example</a:t>
            </a:r>
            <a:endParaRPr sz="800">
              <a:latin typeface="Courier New"/>
              <a:cs typeface="Courier New"/>
            </a:endParaRPr>
          </a:p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211454" marR="1212215">
              <a:lnSpc>
                <a:spcPts val="910"/>
              </a:lnSpc>
              <a:spcBef>
                <a:spcPts val="9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schedule: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"*/1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*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CC0000"/>
                </a:solidFill>
                <a:latin typeface="Courier New"/>
                <a:cs typeface="Courier New"/>
              </a:rPr>
              <a:t>*"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successfulJobsHistoryLimit:</a:t>
            </a:r>
            <a:r>
              <a:rPr sz="8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CC0000"/>
                </a:solidFill>
                <a:latin typeface="Courier New"/>
                <a:cs typeface="Courier New"/>
              </a:rPr>
              <a:t>3</a:t>
            </a:r>
            <a:endParaRPr sz="800">
              <a:latin typeface="Courier New"/>
              <a:cs typeface="Courier New"/>
            </a:endParaRPr>
          </a:p>
          <a:p>
            <a:pPr marL="211454" marR="1453515">
              <a:lnSpc>
                <a:spcPts val="910"/>
              </a:lnSpc>
              <a:spcBef>
                <a:spcPts val="7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failedJobsHistoryLimit:</a:t>
            </a:r>
            <a:r>
              <a:rPr sz="800" spc="-3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CC0000"/>
                </a:solidFill>
                <a:latin typeface="Courier New"/>
                <a:cs typeface="Courier New"/>
              </a:rPr>
              <a:t>1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jobTemplate:</a:t>
            </a:r>
            <a:endParaRPr sz="8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30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  <a:spcBef>
                <a:spcPts val="2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completions: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CC0000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parallelism: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CC0000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  <a:spcBef>
                <a:spcPts val="20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template:</a:t>
            </a:r>
            <a:endParaRPr sz="800">
              <a:latin typeface="Courier New"/>
              <a:cs typeface="Courier New"/>
            </a:endParaRPr>
          </a:p>
          <a:p>
            <a:pPr marL="573405">
              <a:lnSpc>
                <a:spcPts val="935"/>
              </a:lnSpc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694055">
              <a:lnSpc>
                <a:spcPct val="100000"/>
              </a:lnSpc>
              <a:spcBef>
                <a:spcPts val="50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800">
              <a:latin typeface="Courier New"/>
              <a:cs typeface="Courier New"/>
            </a:endParaRPr>
          </a:p>
          <a:p>
            <a:pPr marL="694055">
              <a:lnSpc>
                <a:spcPts val="935"/>
              </a:lnSpc>
              <a:spcBef>
                <a:spcPts val="2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endParaRPr sz="800">
              <a:latin typeface="Courier New"/>
              <a:cs typeface="Courier New"/>
            </a:endParaRPr>
          </a:p>
          <a:p>
            <a:pPr marL="814705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alpine:latest</a:t>
            </a:r>
            <a:endParaRPr sz="800">
              <a:latin typeface="Courier New"/>
              <a:cs typeface="Courier New"/>
            </a:endParaRPr>
          </a:p>
          <a:p>
            <a:pPr marL="814705">
              <a:lnSpc>
                <a:spcPts val="935"/>
              </a:lnSpc>
              <a:spcBef>
                <a:spcPts val="2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command: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["/bin/sh",</a:t>
            </a:r>
            <a:r>
              <a:rPr sz="8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"-</a:t>
            </a:r>
            <a:r>
              <a:rPr sz="800" spc="-25" dirty="0">
                <a:solidFill>
                  <a:srgbClr val="CC0000"/>
                </a:solidFill>
                <a:latin typeface="Courier New"/>
                <a:cs typeface="Courier New"/>
              </a:rPr>
              <a:t>c"]</a:t>
            </a:r>
            <a:endParaRPr sz="800">
              <a:latin typeface="Courier New"/>
              <a:cs typeface="Courier New"/>
            </a:endParaRPr>
          </a:p>
          <a:p>
            <a:pPr marL="814705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args: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["echo</a:t>
            </a:r>
            <a:r>
              <a:rPr sz="8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hello</a:t>
            </a:r>
            <a:r>
              <a:rPr sz="800" spc="-15" dirty="0">
                <a:solidFill>
                  <a:srgbClr val="CC0000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CC0000"/>
                </a:solidFill>
                <a:latin typeface="Courier New"/>
                <a:cs typeface="Courier New"/>
              </a:rPr>
              <a:t>from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 $HOSTNAME!"]</a:t>
            </a:r>
            <a:endParaRPr sz="800">
              <a:latin typeface="Courier New"/>
              <a:cs typeface="Courier New"/>
            </a:endParaRPr>
          </a:p>
          <a:p>
            <a:pPr marL="694055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restartPolicy: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CC0000"/>
                </a:solidFill>
                <a:latin typeface="Courier New"/>
                <a:cs typeface="Courier New"/>
              </a:rPr>
              <a:t>Never</a:t>
            </a:r>
            <a:endParaRPr sz="80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711062"/>
              </p:ext>
            </p:extLst>
          </p:nvPr>
        </p:nvGraphicFramePr>
        <p:xfrm>
          <a:off x="447675" y="4241817"/>
          <a:ext cx="3182620" cy="826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5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230">
                <a:tc gridSpan="4">
                  <a:txBody>
                    <a:bodyPr/>
                    <a:lstStyle/>
                    <a:p>
                      <a:pPr marL="90805">
                        <a:lnSpc>
                          <a:spcPts val="685"/>
                        </a:lnSpc>
                        <a:spcBef>
                          <a:spcPts val="710"/>
                        </a:spcBef>
                      </a:pPr>
                      <a:r>
                        <a:rPr sz="7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700" spc="-3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kubectl</a:t>
                      </a: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7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jobs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9017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585">
                <a:tc>
                  <a:txBody>
                    <a:bodyPr/>
                    <a:lstStyle/>
                    <a:p>
                      <a:pPr marL="90805">
                        <a:lnSpc>
                          <a:spcPts val="725"/>
                        </a:lnSpc>
                        <a:spcBef>
                          <a:spcPts val="30"/>
                        </a:spcBef>
                      </a:pPr>
                      <a:r>
                        <a:rPr sz="700" spc="-2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25"/>
                        </a:lnSpc>
                        <a:spcBef>
                          <a:spcPts val="30"/>
                        </a:spcBef>
                      </a:pPr>
                      <a:r>
                        <a:rPr sz="7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DESIRED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25"/>
                        </a:lnSpc>
                        <a:spcBef>
                          <a:spcPts val="30"/>
                        </a:spcBef>
                      </a:pPr>
                      <a:r>
                        <a:rPr sz="7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SUCCESSFUL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725"/>
                        </a:lnSpc>
                        <a:spcBef>
                          <a:spcPts val="30"/>
                        </a:spcBef>
                      </a:pP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AGE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81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 marL="90805">
                        <a:lnSpc>
                          <a:spcPts val="750"/>
                        </a:lnSpc>
                      </a:pPr>
                      <a:r>
                        <a:rPr sz="7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cronjob-example-1519053240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50"/>
                        </a:lnSpc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50"/>
                        </a:lnSpc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ts val="750"/>
                        </a:lnSpc>
                      </a:pP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 marL="90805">
                        <a:lnSpc>
                          <a:spcPts val="725"/>
                        </a:lnSpc>
                        <a:spcBef>
                          <a:spcPts val="25"/>
                        </a:spcBef>
                      </a:pPr>
                      <a:r>
                        <a:rPr sz="7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cronjob-example-1519053300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25"/>
                        </a:lnSpc>
                        <a:spcBef>
                          <a:spcPts val="25"/>
                        </a:spcBef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725"/>
                        </a:lnSpc>
                        <a:spcBef>
                          <a:spcPts val="25"/>
                        </a:spcBef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87630" algn="ctr">
                        <a:lnSpc>
                          <a:spcPts val="725"/>
                        </a:lnSpc>
                        <a:spcBef>
                          <a:spcPts val="25"/>
                        </a:spcBef>
                      </a:pP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1m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75" marB="0">
                    <a:lnR w="190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L="90805">
                        <a:lnSpc>
                          <a:spcPts val="810"/>
                        </a:lnSpc>
                      </a:pPr>
                      <a:r>
                        <a:rPr sz="700" spc="-1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cronjob-example-1519053360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810"/>
                        </a:lnSpc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810"/>
                        </a:lnSpc>
                      </a:pPr>
                      <a:r>
                        <a:rPr sz="700" spc="-50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3655" algn="ctr">
                        <a:lnSpc>
                          <a:spcPts val="810"/>
                        </a:lnSpc>
                      </a:pPr>
                      <a:r>
                        <a:rPr sz="700" spc="-25" dirty="0">
                          <a:solidFill>
                            <a:srgbClr val="783F04"/>
                          </a:solidFill>
                          <a:latin typeface="Courier New"/>
                          <a:cs typeface="Courier New"/>
                        </a:rPr>
                        <a:t>26s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72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Health</a:t>
            </a:r>
            <a:r>
              <a:rPr spc="-55" dirty="0"/>
              <a:t> </a:t>
            </a:r>
            <a:r>
              <a:rPr spc="-10" dirty="0"/>
              <a:t>checks</a:t>
            </a:r>
          </a:p>
        </p:txBody>
      </p:sp>
      <p:sp>
        <p:nvSpPr>
          <p:cNvPr id="3" name="object 3"/>
          <p:cNvSpPr/>
          <p:nvPr/>
        </p:nvSpPr>
        <p:spPr>
          <a:xfrm>
            <a:off x="3945600" y="1244099"/>
            <a:ext cx="4741545" cy="3681729"/>
          </a:xfrm>
          <a:custGeom>
            <a:avLst/>
            <a:gdLst/>
            <a:ahLst/>
            <a:cxnLst/>
            <a:rect l="l" t="t" r="r" b="b"/>
            <a:pathLst>
              <a:path w="4741545" h="3681729">
                <a:moveTo>
                  <a:pt x="0" y="0"/>
                </a:moveTo>
                <a:lnTo>
                  <a:pt x="4741200" y="0"/>
                </a:lnTo>
                <a:lnTo>
                  <a:pt x="4741200" y="3681600"/>
                </a:lnTo>
                <a:lnTo>
                  <a:pt x="0" y="36816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2425" y="1398523"/>
            <a:ext cx="4514850" cy="28879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431800" marR="5080" indent="-419100">
              <a:lnSpc>
                <a:spcPts val="1390"/>
              </a:lnSpc>
              <a:spcBef>
                <a:spcPts val="185"/>
              </a:spcBef>
              <a:buSzPct val="250000"/>
              <a:buChar char="•"/>
              <a:tabLst>
                <a:tab pos="431800" algn="l"/>
              </a:tabLst>
            </a:pPr>
            <a:r>
              <a:rPr sz="1200" dirty="0">
                <a:latin typeface="Arial"/>
                <a:cs typeface="Arial"/>
              </a:rPr>
              <a:t>initialDelaySeconds: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Number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after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container </a:t>
            </a:r>
            <a:r>
              <a:rPr sz="1200" dirty="0">
                <a:latin typeface="Arial"/>
                <a:cs typeface="Arial"/>
              </a:rPr>
              <a:t>has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started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before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liveness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readiness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probes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initiated.</a:t>
            </a:r>
            <a:endParaRPr sz="1200">
              <a:latin typeface="Arial"/>
              <a:cs typeface="Arial"/>
            </a:endParaRPr>
          </a:p>
          <a:p>
            <a:pPr marL="431800" marR="432434" indent="-419100">
              <a:lnSpc>
                <a:spcPts val="1490"/>
              </a:lnSpc>
              <a:spcBef>
                <a:spcPts val="550"/>
              </a:spcBef>
              <a:buSzPct val="250000"/>
              <a:buChar char="•"/>
              <a:tabLst>
                <a:tab pos="431800" algn="l"/>
              </a:tabLst>
            </a:pPr>
            <a:r>
              <a:rPr sz="1200" dirty="0">
                <a:latin typeface="Arial"/>
                <a:cs typeface="Arial"/>
              </a:rPr>
              <a:t>periodSeconds: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How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often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(in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seconds)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perform</a:t>
            </a:r>
            <a:r>
              <a:rPr sz="1200" spc="-25" dirty="0">
                <a:latin typeface="Arial"/>
                <a:cs typeface="Arial"/>
              </a:rPr>
              <a:t> the </a:t>
            </a:r>
            <a:r>
              <a:rPr sz="1200" dirty="0">
                <a:latin typeface="Arial"/>
                <a:cs typeface="Arial"/>
              </a:rPr>
              <a:t>probe.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Default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10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seconds.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Minimum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value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1.</a:t>
            </a:r>
            <a:endParaRPr sz="1200">
              <a:latin typeface="Arial"/>
              <a:cs typeface="Arial"/>
            </a:endParaRPr>
          </a:p>
          <a:p>
            <a:pPr marL="431800" marR="119380" indent="-419100">
              <a:lnSpc>
                <a:spcPts val="1490"/>
              </a:lnSpc>
              <a:spcBef>
                <a:spcPts val="525"/>
              </a:spcBef>
              <a:buSzPct val="250000"/>
              <a:buChar char="•"/>
              <a:tabLst>
                <a:tab pos="431800" algn="l"/>
              </a:tabLst>
            </a:pPr>
            <a:r>
              <a:rPr sz="1200" dirty="0">
                <a:latin typeface="Arial"/>
                <a:cs typeface="Arial"/>
              </a:rPr>
              <a:t>timeoutSeconds: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Number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after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which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probe </a:t>
            </a:r>
            <a:r>
              <a:rPr sz="1200" dirty="0">
                <a:latin typeface="Arial"/>
                <a:cs typeface="Arial"/>
              </a:rPr>
              <a:t>times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out.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Defaults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second.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Minimum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value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1.</a:t>
            </a:r>
            <a:endParaRPr sz="1200">
              <a:latin typeface="Arial"/>
              <a:cs typeface="Arial"/>
            </a:endParaRPr>
          </a:p>
          <a:p>
            <a:pPr marL="431800" marR="76835" indent="-419100">
              <a:lnSpc>
                <a:spcPts val="1420"/>
              </a:lnSpc>
              <a:spcBef>
                <a:spcPts val="555"/>
              </a:spcBef>
              <a:buSzPct val="250000"/>
              <a:buChar char="•"/>
              <a:tabLst>
                <a:tab pos="431800" algn="l"/>
              </a:tabLst>
            </a:pPr>
            <a:r>
              <a:rPr sz="1200" dirty="0">
                <a:latin typeface="Arial"/>
                <a:cs typeface="Arial"/>
              </a:rPr>
              <a:t>successThreshold: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Minimum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consecutive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successes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the </a:t>
            </a:r>
            <a:r>
              <a:rPr sz="1200" dirty="0">
                <a:latin typeface="Arial"/>
                <a:cs typeface="Arial"/>
              </a:rPr>
              <a:t>probe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considered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successful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after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having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failed.</a:t>
            </a:r>
            <a:endParaRPr sz="1200">
              <a:latin typeface="Arial"/>
              <a:cs typeface="Arial"/>
            </a:endParaRPr>
          </a:p>
          <a:p>
            <a:pPr marL="4318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Defaults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Must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1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liveness.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Minimum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value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1.</a:t>
            </a:r>
            <a:endParaRPr sz="1200">
              <a:latin typeface="Arial"/>
              <a:cs typeface="Arial"/>
            </a:endParaRPr>
          </a:p>
          <a:p>
            <a:pPr marL="431800" marR="132080" indent="-419100">
              <a:lnSpc>
                <a:spcPct val="100400"/>
              </a:lnSpc>
              <a:spcBef>
                <a:spcPts val="570"/>
              </a:spcBef>
              <a:buSzPct val="250000"/>
              <a:buChar char="•"/>
              <a:tabLst>
                <a:tab pos="431800" algn="l"/>
              </a:tabLst>
            </a:pPr>
            <a:r>
              <a:rPr sz="1200" dirty="0">
                <a:latin typeface="Arial"/>
                <a:cs typeface="Arial"/>
              </a:rPr>
              <a:t>failureThreshold: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When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starts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probe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fails, </a:t>
            </a:r>
            <a:r>
              <a:rPr sz="1200" dirty="0">
                <a:latin typeface="Arial"/>
                <a:cs typeface="Arial"/>
              </a:rPr>
              <a:t>Kubernetes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try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failureThreshold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times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before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giving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25" dirty="0">
                <a:latin typeface="Arial"/>
                <a:cs typeface="Arial"/>
              </a:rPr>
              <a:t>up. </a:t>
            </a:r>
            <a:r>
              <a:rPr sz="1200" dirty="0">
                <a:latin typeface="Arial"/>
                <a:cs typeface="Arial"/>
              </a:rPr>
              <a:t>Giving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up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case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liveness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probe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means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restarting</a:t>
            </a:r>
            <a:r>
              <a:rPr sz="1200" spc="-25" dirty="0">
                <a:latin typeface="Arial"/>
                <a:cs typeface="Arial"/>
              </a:rPr>
              <a:t> the </a:t>
            </a:r>
            <a:r>
              <a:rPr sz="1200" dirty="0">
                <a:latin typeface="Arial"/>
                <a:cs typeface="Arial"/>
              </a:rPr>
              <a:t>Pod.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case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readiness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probe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Pod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will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be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marked </a:t>
            </a:r>
            <a:r>
              <a:rPr sz="1200" dirty="0">
                <a:latin typeface="Arial"/>
                <a:cs typeface="Arial"/>
              </a:rPr>
              <a:t>Unready.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Defaults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3.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Minimum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value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1.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" y="1265999"/>
            <a:ext cx="3182620" cy="3660140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vert="horz" wrap="square" lIns="0" tIns="63500" rIns="0" bIns="0" rtlCol="0">
            <a:spAutoFit/>
          </a:bodyPr>
          <a:lstStyle/>
          <a:p>
            <a:pPr marL="90805" marR="2238375">
              <a:lnSpc>
                <a:spcPct val="98700"/>
              </a:lnSpc>
              <a:spcBef>
                <a:spcPts val="50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apiVersion: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v1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kind: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Pod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metadata:</a:t>
            </a:r>
            <a:endParaRPr sz="800">
              <a:latin typeface="Courier New"/>
              <a:cs typeface="Courier New"/>
            </a:endParaRPr>
          </a:p>
          <a:p>
            <a:pPr marL="211454">
              <a:lnSpc>
                <a:spcPts val="910"/>
              </a:lnSpc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labels:</a:t>
            </a:r>
            <a:endParaRPr sz="800">
              <a:latin typeface="Courier New"/>
              <a:cs typeface="Courier New"/>
            </a:endParaRPr>
          </a:p>
          <a:p>
            <a:pPr marL="332105">
              <a:lnSpc>
                <a:spcPct val="100000"/>
              </a:lnSpc>
              <a:spcBef>
                <a:spcPts val="2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test: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liveness</a:t>
            </a:r>
            <a:endParaRPr sz="800">
              <a:latin typeface="Courier New"/>
              <a:cs typeface="Courier New"/>
            </a:endParaRPr>
          </a:p>
          <a:p>
            <a:pPr marL="90805" marR="1212850" indent="120650">
              <a:lnSpc>
                <a:spcPts val="910"/>
              </a:lnSpc>
              <a:spcBef>
                <a:spcPts val="12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800" spc="15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liveness-readiness-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http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spec:</a:t>
            </a:r>
            <a:endParaRPr sz="800">
              <a:latin typeface="Courier New"/>
              <a:cs typeface="Courier New"/>
            </a:endParaRPr>
          </a:p>
          <a:p>
            <a:pPr marL="211454">
              <a:lnSpc>
                <a:spcPts val="935"/>
              </a:lnSpc>
              <a:spcBef>
                <a:spcPts val="5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containers:</a:t>
            </a:r>
            <a:endParaRPr sz="800">
              <a:latin typeface="Courier New"/>
              <a:cs typeface="Courier New"/>
            </a:endParaRPr>
          </a:p>
          <a:p>
            <a:pPr marL="211454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-</a:t>
            </a:r>
            <a:r>
              <a:rPr sz="800" spc="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name:</a:t>
            </a:r>
            <a:r>
              <a:rPr sz="800" spc="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liveness-readiness-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http</a:t>
            </a:r>
            <a:endParaRPr sz="800">
              <a:latin typeface="Courier New"/>
              <a:cs typeface="Courier New"/>
            </a:endParaRPr>
          </a:p>
          <a:p>
            <a:pPr marL="332105" marR="307975">
              <a:lnSpc>
                <a:spcPts val="1010"/>
              </a:lnSpc>
              <a:spcBef>
                <a:spcPts val="1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image:</a:t>
            </a:r>
            <a:r>
              <a:rPr sz="800" spc="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k8s.gcr.io/</a:t>
            </a:r>
            <a:r>
              <a:rPr sz="800" spc="7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liveness-readiness-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http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livenessProbe: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869"/>
              </a:lnSpc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httpGet:</a:t>
            </a:r>
            <a:endParaRPr sz="800">
              <a:latin typeface="Courier New"/>
              <a:cs typeface="Courier New"/>
            </a:endParaRPr>
          </a:p>
          <a:p>
            <a:pPr marL="573405" marR="1755775">
              <a:lnSpc>
                <a:spcPts val="910"/>
              </a:lnSpc>
              <a:spcBef>
                <a:spcPts val="10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/healthz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port: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8080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initialDelaySeconds: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1155CC"/>
                </a:solidFill>
                <a:latin typeface="Courier New"/>
                <a:cs typeface="Courier New"/>
              </a:rPr>
              <a:t>5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  <a:spcBef>
                <a:spcPts val="5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periodSeconds: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timeoutSeconds: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1155CC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271780" marR="1574165" indent="180975">
              <a:lnSpc>
                <a:spcPts val="910"/>
              </a:lnSpc>
              <a:spcBef>
                <a:spcPts val="9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failureThreshold: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1155CC"/>
                </a:solidFill>
                <a:latin typeface="Courier New"/>
                <a:cs typeface="Courier New"/>
              </a:rPr>
              <a:t>5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readinessProbe: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  <a:spcBef>
                <a:spcPts val="5"/>
              </a:spcBef>
            </a:pP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httpGet:</a:t>
            </a:r>
            <a:endParaRPr sz="800">
              <a:latin typeface="Courier New"/>
              <a:cs typeface="Courier New"/>
            </a:endParaRPr>
          </a:p>
          <a:p>
            <a:pPr marL="573405" marR="1755775">
              <a:lnSpc>
                <a:spcPts val="910"/>
              </a:lnSpc>
              <a:spcBef>
                <a:spcPts val="120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path: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10" dirty="0">
                <a:solidFill>
                  <a:srgbClr val="1155CC"/>
                </a:solidFill>
                <a:latin typeface="Courier New"/>
                <a:cs typeface="Courier New"/>
              </a:rPr>
              <a:t>/healthz </a:t>
            </a: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port:</a:t>
            </a:r>
            <a:r>
              <a:rPr sz="800" spc="-1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8080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  <a:spcBef>
                <a:spcPts val="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initialDelaySeconds: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100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ts val="935"/>
              </a:lnSpc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periodSeconds: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10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  <a:spcBef>
                <a:spcPts val="2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timeoutSeconds:</a:t>
            </a:r>
            <a:r>
              <a:rPr sz="800" spc="-20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1155CC"/>
                </a:solidFill>
                <a:latin typeface="Courier New"/>
                <a:cs typeface="Courier New"/>
              </a:rPr>
              <a:t>4</a:t>
            </a:r>
            <a:endParaRPr sz="800">
              <a:latin typeface="Courier New"/>
              <a:cs typeface="Courier New"/>
            </a:endParaRPr>
          </a:p>
          <a:p>
            <a:pPr marL="452755">
              <a:lnSpc>
                <a:spcPct val="100000"/>
              </a:lnSpc>
              <a:spcBef>
                <a:spcPts val="45"/>
              </a:spcBef>
            </a:pPr>
            <a:r>
              <a:rPr sz="800" dirty="0">
                <a:solidFill>
                  <a:srgbClr val="1155CC"/>
                </a:solidFill>
                <a:latin typeface="Courier New"/>
                <a:cs typeface="Courier New"/>
              </a:rPr>
              <a:t>failureThreshold:</a:t>
            </a:r>
            <a:r>
              <a:rPr sz="800" spc="-25" dirty="0">
                <a:solidFill>
                  <a:srgbClr val="1155CC"/>
                </a:solidFill>
                <a:latin typeface="Courier New"/>
                <a:cs typeface="Courier New"/>
              </a:rPr>
              <a:t> </a:t>
            </a:r>
            <a:r>
              <a:rPr sz="800" spc="-50" dirty="0">
                <a:solidFill>
                  <a:srgbClr val="1155CC"/>
                </a:solidFill>
                <a:latin typeface="Courier New"/>
                <a:cs typeface="Courier New"/>
              </a:rPr>
              <a:t>2</a:t>
            </a:r>
            <a:endParaRPr sz="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21791" y="0"/>
            <a:ext cx="7900670" cy="5142230"/>
            <a:chOff x="621791" y="0"/>
            <a:chExt cx="7900670" cy="5142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9488" y="0"/>
              <a:ext cx="5145023" cy="51419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791" y="0"/>
              <a:ext cx="7900416" cy="5141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1E89-BF76-3112-9C98-0F88CE212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076E-A917-F6EA-E146-6EC82CC0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1"/>
            <a:ext cx="6893950" cy="3835500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Helm</a:t>
            </a:r>
          </a:p>
        </p:txBody>
      </p:sp>
    </p:spTree>
    <p:extLst>
      <p:ext uri="{BB962C8B-B14F-4D97-AF65-F5344CB8AC3E}">
        <p14:creationId xmlns:p14="http://schemas.microsoft.com/office/powerpoint/2010/main" val="9284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11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What is Helm?</a:t>
            </a:r>
            <a:endParaRPr sz="1100"/>
          </a:p>
        </p:txBody>
      </p:sp>
      <p:sp>
        <p:nvSpPr>
          <p:cNvPr id="756" name="Google Shape;756;p111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package manager for Kubernetes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provides higher-level abstraction (Chart) to configure full-fledged applications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manage complexity, easy upgrades, simple sharing of full application setups, safe rollbacks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7" name="Google Shape;757;p111" descr="A close up of a sign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2227" y="2904259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12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How does Helm work?</a:t>
            </a:r>
            <a:endParaRPr sz="1100"/>
          </a:p>
        </p:txBody>
      </p:sp>
      <p:sp>
        <p:nvSpPr>
          <p:cNvPr id="764" name="Google Shape;764;p112"/>
          <p:cNvSpPr txBox="1"/>
          <p:nvPr/>
        </p:nvSpPr>
        <p:spPr>
          <a:xfrm>
            <a:off x="436419" y="1631373"/>
            <a:ext cx="8271163" cy="159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Helm CLI + Tiller server in Kubernetes (which is a controller)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CLI responsible for management + requests for releases of charts on Kubernetes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Tiller - listens for requests, combines chart + configuration = release, install release, track release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13"/>
          <p:cNvSpPr txBox="1"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Gill Sans"/>
              <a:buNone/>
            </a:pPr>
            <a:r>
              <a:rPr lang="en" sz="3000" cap="none"/>
              <a:t>Helm++</a:t>
            </a:r>
            <a:endParaRPr sz="1100"/>
          </a:p>
        </p:txBody>
      </p:sp>
      <p:sp>
        <p:nvSpPr>
          <p:cNvPr id="771" name="Google Shape;771;p113"/>
          <p:cNvSpPr txBox="1"/>
          <p:nvPr/>
        </p:nvSpPr>
        <p:spPr>
          <a:xfrm>
            <a:off x="436419" y="1631373"/>
            <a:ext cx="827116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Helm release controller - current Lentiq way to manage applications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rPr>
              <a:t>expose HelmRelease as a CRD (custom resource definition) in Kubernetes, to work directly with Kubernetes to manage apps</a:t>
            </a:r>
            <a:endParaRPr sz="1400">
              <a:solidFill>
                <a:schemeClr val="accen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UNCC">
      <a:dk1>
        <a:srgbClr val="084B25"/>
      </a:dk1>
      <a:lt1>
        <a:srgbClr val="FFFFFF"/>
      </a:lt1>
      <a:dk2>
        <a:srgbClr val="000000"/>
      </a:dk2>
      <a:lt2>
        <a:srgbClr val="CBDDAF"/>
      </a:lt2>
      <a:accent1>
        <a:srgbClr val="F0D210"/>
      </a:accent1>
      <a:accent2>
        <a:srgbClr val="097C45"/>
      </a:accent2>
      <a:accent3>
        <a:srgbClr val="0099E8"/>
      </a:accent3>
      <a:accent4>
        <a:srgbClr val="E3417A"/>
      </a:accent4>
      <a:accent5>
        <a:srgbClr val="AEA175"/>
      </a:accent5>
      <a:accent6>
        <a:srgbClr val="FFAE88"/>
      </a:accent6>
      <a:hlink>
        <a:srgbClr val="AEA175"/>
      </a:hlink>
      <a:folHlink>
        <a:srgbClr val="82B2B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tus report" id="{B8D118B9-3E79-134E-8404-AF4E0AA66648}" vid="{C6B15E1D-7CDD-B94C-BAB6-4EF35313F82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Swiss</Template>
  <TotalTime>2569</TotalTime>
  <Words>11126</Words>
  <Application>Microsoft Office PowerPoint</Application>
  <PresentationFormat>On-screen Show (16:9)</PresentationFormat>
  <Paragraphs>2186</Paragraphs>
  <Slides>182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182</vt:i4>
      </vt:variant>
    </vt:vector>
  </HeadingPairs>
  <TitlesOfParts>
    <vt:vector size="192" baseType="lpstr">
      <vt:lpstr>Raleway</vt:lpstr>
      <vt:lpstr>Consolas</vt:lpstr>
      <vt:lpstr>Times New Roman</vt:lpstr>
      <vt:lpstr>Gill Sans</vt:lpstr>
      <vt:lpstr>Lato</vt:lpstr>
      <vt:lpstr>Arial</vt:lpstr>
      <vt:lpstr>Noto Sans Symbols</vt:lpstr>
      <vt:lpstr>Calibri</vt:lpstr>
      <vt:lpstr>Courier New</vt:lpstr>
      <vt:lpstr>Swiss</vt:lpstr>
      <vt:lpstr>Containerization</vt:lpstr>
      <vt:lpstr>Popular Container Frameworks</vt:lpstr>
      <vt:lpstr>Dockerfile</vt:lpstr>
      <vt:lpstr>Dockerfile Layers</vt:lpstr>
      <vt:lpstr>PowerPoint Presentation</vt:lpstr>
      <vt:lpstr>PowerPoint Presentation</vt:lpstr>
      <vt:lpstr>PowerPoint Presentation</vt:lpstr>
      <vt:lpstr>PowerPoint Presentation</vt:lpstr>
      <vt:lpstr>Docker Commands</vt:lpstr>
      <vt:lpstr>Volumes (and sharing other resources)</vt:lpstr>
      <vt:lpstr>Docker Compose</vt:lpstr>
      <vt:lpstr>Container Storage</vt:lpstr>
      <vt:lpstr>Container Registry Commands</vt:lpstr>
      <vt:lpstr>What is / Why Kubernetes?</vt:lpstr>
      <vt:lpstr>Orchestrator</vt:lpstr>
      <vt:lpstr>Some orchestrator tasks</vt:lpstr>
      <vt:lpstr>Orchestrator options</vt:lpstr>
      <vt:lpstr>What is Kubernetes?</vt:lpstr>
      <vt:lpstr>PowerPoint Presentation</vt:lpstr>
      <vt:lpstr>Self Healing</vt:lpstr>
      <vt:lpstr>Architecture</vt:lpstr>
      <vt:lpstr>PowerPoint Presentation</vt:lpstr>
      <vt:lpstr>PowerPoint Presentation</vt:lpstr>
      <vt:lpstr>PowerPoint Presentation</vt:lpstr>
      <vt:lpstr>Core Objects</vt:lpstr>
      <vt:lpstr>Namespaces</vt:lpstr>
      <vt:lpstr>Kubernetes and containers</vt:lpstr>
      <vt:lpstr>Pod</vt:lpstr>
      <vt:lpstr>Pod</vt:lpstr>
      <vt:lpstr>Example Pod Specification</vt:lpstr>
      <vt:lpstr>Pod Template</vt:lpstr>
      <vt:lpstr>So, why a pod and not container directly?</vt:lpstr>
      <vt:lpstr>When to have multiple containers inside a pod?</vt:lpstr>
      <vt:lpstr>Pod scheduling</vt:lpstr>
      <vt:lpstr>Pod health checks</vt:lpstr>
      <vt:lpstr>ConfigMaps and Secrets</vt:lpstr>
      <vt:lpstr>Labels and annotations</vt:lpstr>
      <vt:lpstr>Labels</vt:lpstr>
      <vt:lpstr>PowerPoint Presentation</vt:lpstr>
      <vt:lpstr>Selector Example</vt:lpstr>
      <vt:lpstr>PowerPoint Presentation</vt:lpstr>
      <vt:lpstr>Network Communication</vt:lpstr>
      <vt:lpstr>Communication challenges</vt:lpstr>
      <vt:lpstr>Service discovery</vt:lpstr>
      <vt:lpstr>Service</vt:lpstr>
      <vt:lpstr>Services</vt:lpstr>
      <vt:lpstr>Service Types</vt:lpstr>
      <vt:lpstr>ClusterIP Service</vt:lpstr>
      <vt:lpstr>ClusterIP Service</vt:lpstr>
      <vt:lpstr>Cluster IP Service</vt:lpstr>
      <vt:lpstr>ClusterIP Service Without Selector</vt:lpstr>
      <vt:lpstr>NodePorts Service</vt:lpstr>
      <vt:lpstr>NodePort Service</vt:lpstr>
      <vt:lpstr>LoadBalancer Service</vt:lpstr>
      <vt:lpstr>LoadBalancer Service</vt:lpstr>
      <vt:lpstr>Fundamental Networking Rules</vt:lpstr>
      <vt:lpstr>Fundamentals Applied</vt:lpstr>
      <vt:lpstr>Fundamentals Applied</vt:lpstr>
      <vt:lpstr>Coordination</vt:lpstr>
      <vt:lpstr>Managing multiple pods</vt:lpstr>
      <vt:lpstr>Reconciliation loop</vt:lpstr>
      <vt:lpstr>ReplicaSet</vt:lpstr>
      <vt:lpstr>ReplicaSet</vt:lpstr>
      <vt:lpstr>ReplicaSet</vt:lpstr>
      <vt:lpstr>DaemonSet</vt:lpstr>
      <vt:lpstr>Jobs</vt:lpstr>
      <vt:lpstr>Job patterns</vt:lpstr>
      <vt:lpstr>Application versioning</vt:lpstr>
      <vt:lpstr>Application versioning</vt:lpstr>
      <vt:lpstr>Deployment</vt:lpstr>
      <vt:lpstr>Deployment</vt:lpstr>
      <vt:lpstr>Deployment</vt:lpstr>
      <vt:lpstr>Deployment strategies - recreate </vt:lpstr>
      <vt:lpstr>Deployment strategies – rolling update </vt:lpstr>
      <vt:lpstr>RollingUpdate Deployment</vt:lpstr>
      <vt:lpstr>RollingUpdate Deployment</vt:lpstr>
      <vt:lpstr>RollingUpdate Deployment</vt:lpstr>
      <vt:lpstr>RollingUpdate Deployment</vt:lpstr>
      <vt:lpstr>RollingUpdate Deployment</vt:lpstr>
      <vt:lpstr>RollingUpdate Deployment</vt:lpstr>
      <vt:lpstr>Horizontal Pod Autoscaling</vt:lpstr>
      <vt:lpstr>Stateful</vt:lpstr>
      <vt:lpstr>stateless -&gt; stateFULL</vt:lpstr>
      <vt:lpstr>StatefulSet</vt:lpstr>
      <vt:lpstr>StatefulSet</vt:lpstr>
      <vt:lpstr>StatefulSet</vt:lpstr>
      <vt:lpstr>Headless service</vt:lpstr>
      <vt:lpstr>Headless Service</vt:lpstr>
      <vt:lpstr>Headless Service</vt:lpstr>
      <vt:lpstr>Headless Service</vt:lpstr>
      <vt:lpstr>CronJob</vt:lpstr>
      <vt:lpstr>CronJob</vt:lpstr>
      <vt:lpstr>CronJob</vt:lpstr>
      <vt:lpstr>Health checks</vt:lpstr>
      <vt:lpstr>PowerPoint Presentation</vt:lpstr>
      <vt:lpstr>Helm</vt:lpstr>
      <vt:lpstr>What is Helm?</vt:lpstr>
      <vt:lpstr>How does Helm work?</vt:lpstr>
      <vt:lpstr>Helm++</vt:lpstr>
      <vt:lpstr>Control Plane Components</vt:lpstr>
      <vt:lpstr>Control Plane Components</vt:lpstr>
      <vt:lpstr>kube-apiserver</vt:lpstr>
      <vt:lpstr>etcd</vt:lpstr>
      <vt:lpstr>etcd</vt:lpstr>
      <vt:lpstr>kube-controller-manager</vt:lpstr>
      <vt:lpstr>kube-scheduler</vt:lpstr>
      <vt:lpstr>cloud-controller-manager</vt:lpstr>
      <vt:lpstr>Node Components</vt:lpstr>
      <vt:lpstr>Node Components</vt:lpstr>
      <vt:lpstr>kubelet</vt:lpstr>
      <vt:lpstr>kube-proxy</vt:lpstr>
      <vt:lpstr>Container Runtime Engine</vt:lpstr>
      <vt:lpstr>PowerPoint Presentation</vt:lpstr>
      <vt:lpstr>Security</vt:lpstr>
      <vt:lpstr>Access Control Diagram </vt:lpstr>
      <vt:lpstr>Authentication</vt:lpstr>
      <vt:lpstr>Role - Authorization</vt:lpstr>
      <vt:lpstr>RoleBinding - Authorization</vt:lpstr>
      <vt:lpstr>RoleBinding - Authorization</vt:lpstr>
      <vt:lpstr>Admission Control</vt:lpstr>
      <vt:lpstr>PowerPoint Presentation</vt:lpstr>
      <vt:lpstr>PowerPoint Presentation</vt:lpstr>
      <vt:lpstr>Request/Response</vt:lpstr>
      <vt:lpstr>PowerPoint Presentation</vt:lpstr>
      <vt:lpstr>Persistence of data</vt:lpstr>
      <vt:lpstr>PersistentVolume</vt:lpstr>
      <vt:lpstr>PersistentVolumeClaim</vt:lpstr>
      <vt:lpstr>Storage</vt:lpstr>
      <vt:lpstr>StorageClass</vt:lpstr>
      <vt:lpstr>StorageClass</vt:lpstr>
      <vt:lpstr>Available StorageClasses</vt:lpstr>
      <vt:lpstr>Volumes</vt:lpstr>
      <vt:lpstr>Volume Types</vt:lpstr>
      <vt:lpstr>Volumes</vt:lpstr>
      <vt:lpstr>Volumes</vt:lpstr>
      <vt:lpstr>Volumes</vt:lpstr>
      <vt:lpstr>Persistent Volumes</vt:lpstr>
      <vt:lpstr>PersistentVolumeClaims</vt:lpstr>
      <vt:lpstr>PersistentVolume</vt:lpstr>
      <vt:lpstr>PersistentVolume</vt:lpstr>
      <vt:lpstr>PersistentVolumeClaim</vt:lpstr>
      <vt:lpstr>PVs and PVCs with Selectors</vt:lpstr>
      <vt:lpstr>PVs and PVCs with Selectors</vt:lpstr>
      <vt:lpstr>PV Phases</vt:lpstr>
      <vt:lpstr>StorageClass</vt:lpstr>
      <vt:lpstr>Persistent Volumes and Claims</vt:lpstr>
      <vt:lpstr>PowerPoint Presentation</vt:lpstr>
      <vt:lpstr>PowerPoint Presentation</vt:lpstr>
      <vt:lpstr>Configuration</vt:lpstr>
      <vt:lpstr>ConfigMap</vt:lpstr>
      <vt:lpstr>ConfigMap</vt:lpstr>
      <vt:lpstr>ConfigMap Example</vt:lpstr>
      <vt:lpstr>ConfigMap Example</vt:lpstr>
      <vt:lpstr>ConfigMap Example</vt:lpstr>
      <vt:lpstr>ConfigMap Example</vt:lpstr>
      <vt:lpstr>Secret</vt:lpstr>
      <vt:lpstr>Secret</vt:lpstr>
      <vt:lpstr>Secret Example</vt:lpstr>
      <vt:lpstr>Secret Example</vt:lpstr>
      <vt:lpstr>Secret Example</vt:lpstr>
      <vt:lpstr>Secret Example</vt:lpstr>
      <vt:lpstr>Injecting as Environment Variable</vt:lpstr>
      <vt:lpstr>Injecting as Environment Variable</vt:lpstr>
      <vt:lpstr>Injecting in a Command</vt:lpstr>
      <vt:lpstr>Injecting in a Command</vt:lpstr>
      <vt:lpstr>Injecting as a Volume</vt:lpstr>
      <vt:lpstr>Injecting as a Volume</vt:lpstr>
      <vt:lpstr>PowerPoint Presentation</vt:lpstr>
      <vt:lpstr>Metrics API Server</vt:lpstr>
      <vt:lpstr>PowerPoint Presentation</vt:lpstr>
      <vt:lpstr>Horizontal Pod Autoscaling</vt:lpstr>
      <vt:lpstr>PowerPoint Presentation</vt:lpstr>
      <vt:lpstr>- --:</vt:lpstr>
      <vt:lpstr>PowerPoint Presentation</vt:lpstr>
      <vt:lpstr>Kubernetes and Big Data</vt:lpstr>
      <vt:lpstr>APPS CREATED FROM INTERFACE</vt:lpstr>
      <vt:lpstr>APPS CREATED FROM INTERFACE</vt:lpstr>
      <vt:lpstr>APPS CREATED FROM INTERFACE</vt:lpstr>
      <vt:lpstr>UPLOAD DATA VIA JUPYTER</vt:lpstr>
      <vt:lpstr>CONNECT TO SPARK AND RUN QUERY</vt:lpstr>
      <vt:lpstr>SPARK UI SHOWS CONNECTION FROM JUPYTER </vt:lpstr>
      <vt:lpstr>kubectl Commands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Cloud Computing for Data Analysis</dc:title>
  <dc:creator>Ford, Colby</dc:creator>
  <cp:lastModifiedBy>Trang Nguyen Thuy</cp:lastModifiedBy>
  <cp:revision>165</cp:revision>
  <dcterms:created xsi:type="dcterms:W3CDTF">2019-01-02T02:35:54Z</dcterms:created>
  <dcterms:modified xsi:type="dcterms:W3CDTF">2025-03-15T06:30:51Z</dcterms:modified>
</cp:coreProperties>
</file>